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96" r:id="rId7"/>
    <p:sldId id="263" r:id="rId8"/>
    <p:sldId id="264" r:id="rId9"/>
    <p:sldId id="265" r:id="rId10"/>
    <p:sldId id="271" r:id="rId11"/>
    <p:sldId id="291" r:id="rId12"/>
    <p:sldId id="293" r:id="rId13"/>
    <p:sldId id="269" r:id="rId14"/>
    <p:sldId id="297" r:id="rId15"/>
    <p:sldId id="280" r:id="rId16"/>
    <p:sldId id="273" r:id="rId17"/>
    <p:sldId id="274" r:id="rId18"/>
    <p:sldId id="292" r:id="rId19"/>
    <p:sldId id="275" r:id="rId20"/>
    <p:sldId id="298" r:id="rId21"/>
    <p:sldId id="299" r:id="rId22"/>
    <p:sldId id="278" r:id="rId23"/>
    <p:sldId id="281" r:id="rId24"/>
    <p:sldId id="282" r:id="rId25"/>
    <p:sldId id="283" r:id="rId26"/>
    <p:sldId id="300" r:id="rId27"/>
    <p:sldId id="301" r:id="rId28"/>
    <p:sldId id="295" r:id="rId29"/>
    <p:sldId id="287" r:id="rId30"/>
    <p:sldId id="302"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1C5"/>
    <a:srgbClr val="8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938F5D2-1123-4578-9CEF-D698C06FCF75}" type="datetimeFigureOut">
              <a:rPr lang="en-AU" smtClean="0"/>
              <a:t>30/11/2013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424478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938F5D2-1123-4578-9CEF-D698C06FCF75}" type="datetimeFigureOut">
              <a:rPr lang="en-AU" smtClean="0"/>
              <a:t>30/11/2013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177931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938F5D2-1123-4578-9CEF-D698C06FCF75}" type="datetimeFigureOut">
              <a:rPr lang="en-AU" smtClean="0"/>
              <a:t>30/11/2013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10152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938F5D2-1123-4578-9CEF-D698C06FCF75}" type="datetimeFigureOut">
              <a:rPr lang="en-AU" smtClean="0"/>
              <a:t>30/11/2013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347661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8F5D2-1123-4578-9CEF-D698C06FCF75}" type="datetimeFigureOut">
              <a:rPr lang="en-AU" smtClean="0"/>
              <a:t>30/11/2013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378553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938F5D2-1123-4578-9CEF-D698C06FCF75}" type="datetimeFigureOut">
              <a:rPr lang="en-AU" smtClean="0"/>
              <a:t>30/11/2013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3285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938F5D2-1123-4578-9CEF-D698C06FCF75}" type="datetimeFigureOut">
              <a:rPr lang="en-AU" smtClean="0"/>
              <a:t>30/11/2013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67883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938F5D2-1123-4578-9CEF-D698C06FCF75}" type="datetimeFigureOut">
              <a:rPr lang="en-AU" smtClean="0"/>
              <a:t>30/11/2013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209325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8F5D2-1123-4578-9CEF-D698C06FCF75}" type="datetimeFigureOut">
              <a:rPr lang="en-AU" smtClean="0"/>
              <a:t>30/11/2013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219234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8F5D2-1123-4578-9CEF-D698C06FCF75}" type="datetimeFigureOut">
              <a:rPr lang="en-AU" smtClean="0"/>
              <a:t>30/11/2013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223227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8F5D2-1123-4578-9CEF-D698C06FCF75}" type="datetimeFigureOut">
              <a:rPr lang="en-AU" smtClean="0"/>
              <a:t>30/11/2013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2A556A-67C7-4EC0-B311-FE359087DEC0}" type="slidenum">
              <a:rPr lang="en-AU" smtClean="0"/>
              <a:t>‹#›</a:t>
            </a:fld>
            <a:endParaRPr lang="en-AU"/>
          </a:p>
        </p:txBody>
      </p:sp>
    </p:spTree>
    <p:extLst>
      <p:ext uri="{BB962C8B-B14F-4D97-AF65-F5344CB8AC3E}">
        <p14:creationId xmlns:p14="http://schemas.microsoft.com/office/powerpoint/2010/main" val="110943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8F5D2-1123-4578-9CEF-D698C06FCF75}" type="datetimeFigureOut">
              <a:rPr lang="en-AU" smtClean="0"/>
              <a:t>30/11/2013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A556A-67C7-4EC0-B311-FE359087DEC0}" type="slidenum">
              <a:rPr lang="en-AU" smtClean="0"/>
              <a:t>‹#›</a:t>
            </a:fld>
            <a:endParaRPr lang="en-AU"/>
          </a:p>
        </p:txBody>
      </p:sp>
    </p:spTree>
    <p:extLst>
      <p:ext uri="{BB962C8B-B14F-4D97-AF65-F5344CB8AC3E}">
        <p14:creationId xmlns:p14="http://schemas.microsoft.com/office/powerpoint/2010/main" val="1892934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CARING for the CREATION</a:t>
            </a:r>
            <a:endParaRPr lang="en-AU" b="1" dirty="0"/>
          </a:p>
        </p:txBody>
      </p:sp>
      <p:sp>
        <p:nvSpPr>
          <p:cNvPr id="3" name="Subtitle 2"/>
          <p:cNvSpPr>
            <a:spLocks noGrp="1"/>
          </p:cNvSpPr>
          <p:nvPr>
            <p:ph type="subTitle" idx="1"/>
          </p:nvPr>
        </p:nvSpPr>
        <p:spPr/>
        <p:txBody>
          <a:bodyPr/>
          <a:lstStyle/>
          <a:p>
            <a:r>
              <a:rPr lang="en-US" b="1" i="1" dirty="0" smtClean="0">
                <a:solidFill>
                  <a:schemeClr val="tx1"/>
                </a:solidFill>
              </a:rPr>
              <a:t>What the Bible says</a:t>
            </a:r>
          </a:p>
          <a:p>
            <a:endParaRPr lang="en-AU" b="1" i="1" dirty="0">
              <a:solidFill>
                <a:schemeClr val="tx1"/>
              </a:solidFill>
            </a:endParaRPr>
          </a:p>
        </p:txBody>
      </p:sp>
    </p:spTree>
    <p:extLst>
      <p:ext uri="{BB962C8B-B14F-4D97-AF65-F5344CB8AC3E}">
        <p14:creationId xmlns:p14="http://schemas.microsoft.com/office/powerpoint/2010/main" val="96931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33"/>
            <a:ext cx="8219256" cy="2002234"/>
          </a:xfrm>
        </p:spPr>
        <p:txBody>
          <a:bodyPr>
            <a:normAutofit/>
          </a:bodyPr>
          <a:lstStyle/>
          <a:p>
            <a:r>
              <a:rPr lang="en-US" b="1" i="1" dirty="0" smtClean="0">
                <a:solidFill>
                  <a:schemeClr val="accent2">
                    <a:lumMod val="75000"/>
                  </a:schemeClr>
                </a:solidFill>
              </a:rPr>
              <a:t>What is the CONTEXT ?</a:t>
            </a:r>
            <a:br>
              <a:rPr lang="en-US" b="1" i="1" dirty="0" smtClean="0">
                <a:solidFill>
                  <a:schemeClr val="accent2">
                    <a:lumMod val="75000"/>
                  </a:schemeClr>
                </a:solidFill>
              </a:rPr>
            </a:br>
            <a:r>
              <a:rPr lang="en-US" sz="3600" b="1" dirty="0" smtClean="0"/>
              <a:t>The context of ‘Go forth and multiply’ is one of NEAR ZERO POPULATIONS</a:t>
            </a:r>
            <a:endParaRPr lang="en-AU" b="1" i="1" dirty="0">
              <a:solidFill>
                <a:schemeClr val="accent2">
                  <a:lumMod val="7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5476" y="2205038"/>
            <a:ext cx="5568949" cy="4176712"/>
          </a:xfrm>
        </p:spPr>
      </p:pic>
    </p:spTree>
    <p:extLst>
      <p:ext uri="{BB962C8B-B14F-4D97-AF65-F5344CB8AC3E}">
        <p14:creationId xmlns:p14="http://schemas.microsoft.com/office/powerpoint/2010/main" val="1470564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036"/>
            <a:ext cx="9144000" cy="6465928"/>
          </a:xfrm>
          <a:prstGeom prst="rect">
            <a:avLst/>
          </a:prstGeom>
        </p:spPr>
      </p:pic>
    </p:spTree>
    <p:extLst>
      <p:ext uri="{BB962C8B-B14F-4D97-AF65-F5344CB8AC3E}">
        <p14:creationId xmlns:p14="http://schemas.microsoft.com/office/powerpoint/2010/main" val="214011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28575">
            <a:solidFill>
              <a:srgbClr val="0070C0"/>
            </a:solidFill>
          </a:ln>
        </p:spPr>
        <p:txBody>
          <a:bodyPr/>
          <a:lstStyle/>
          <a:p>
            <a:r>
              <a:rPr lang="en-AU" b="1" i="1" dirty="0" smtClean="0">
                <a:solidFill>
                  <a:srgbClr val="0070C0"/>
                </a:solidFill>
              </a:rPr>
              <a:t>THE FALL – Broken relationships</a:t>
            </a:r>
            <a:endParaRPr lang="en-AU" b="1" i="1" dirty="0">
              <a:solidFill>
                <a:srgbClr val="0070C0"/>
              </a:solidFill>
            </a:endParaRPr>
          </a:p>
        </p:txBody>
      </p:sp>
      <p:sp>
        <p:nvSpPr>
          <p:cNvPr id="3" name="TextBox 2"/>
          <p:cNvSpPr txBox="1"/>
          <p:nvPr/>
        </p:nvSpPr>
        <p:spPr>
          <a:xfrm>
            <a:off x="3779912" y="1700808"/>
            <a:ext cx="1440160" cy="707886"/>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AU" sz="4000" b="1" dirty="0" smtClean="0">
                <a:solidFill>
                  <a:schemeClr val="tx2"/>
                </a:solidFill>
              </a:rPr>
              <a:t>God</a:t>
            </a:r>
            <a:endParaRPr lang="en-AU" sz="4000" b="1" dirty="0">
              <a:solidFill>
                <a:schemeClr val="tx2"/>
              </a:solidFill>
            </a:endParaRPr>
          </a:p>
        </p:txBody>
      </p:sp>
      <p:sp>
        <p:nvSpPr>
          <p:cNvPr id="4" name="TextBox 3"/>
          <p:cNvSpPr txBox="1"/>
          <p:nvPr/>
        </p:nvSpPr>
        <p:spPr>
          <a:xfrm>
            <a:off x="3923928" y="4005064"/>
            <a:ext cx="1296144" cy="707886"/>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AU" sz="4000" b="1" dirty="0" smtClean="0">
                <a:solidFill>
                  <a:schemeClr val="tx2"/>
                </a:solidFill>
              </a:rPr>
              <a:t>Self</a:t>
            </a:r>
            <a:endParaRPr lang="en-AU" sz="4000" b="1" dirty="0">
              <a:solidFill>
                <a:schemeClr val="tx2"/>
              </a:solidFill>
            </a:endParaRPr>
          </a:p>
        </p:txBody>
      </p:sp>
      <p:sp>
        <p:nvSpPr>
          <p:cNvPr id="5" name="TextBox 4"/>
          <p:cNvSpPr txBox="1"/>
          <p:nvPr/>
        </p:nvSpPr>
        <p:spPr>
          <a:xfrm>
            <a:off x="827584" y="5496036"/>
            <a:ext cx="1656184" cy="707886"/>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AU" sz="4000" b="1" dirty="0" smtClean="0">
                <a:solidFill>
                  <a:schemeClr val="tx2"/>
                </a:solidFill>
              </a:rPr>
              <a:t>Others</a:t>
            </a:r>
            <a:endParaRPr lang="en-AU" sz="4000" b="1" dirty="0">
              <a:solidFill>
                <a:schemeClr val="tx2"/>
              </a:solidFill>
            </a:endParaRPr>
          </a:p>
        </p:txBody>
      </p:sp>
      <p:sp>
        <p:nvSpPr>
          <p:cNvPr id="6" name="TextBox 5"/>
          <p:cNvSpPr txBox="1"/>
          <p:nvPr/>
        </p:nvSpPr>
        <p:spPr>
          <a:xfrm>
            <a:off x="6732240" y="5496036"/>
            <a:ext cx="1944216" cy="707886"/>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AU" sz="4000" b="1" dirty="0" smtClean="0">
                <a:solidFill>
                  <a:schemeClr val="tx2"/>
                </a:solidFill>
              </a:rPr>
              <a:t>Nature</a:t>
            </a:r>
            <a:endParaRPr lang="en-AU" sz="4000" b="1" dirty="0">
              <a:solidFill>
                <a:schemeClr val="tx2"/>
              </a:solidFill>
            </a:endParaRPr>
          </a:p>
        </p:txBody>
      </p:sp>
      <p:cxnSp>
        <p:nvCxnSpPr>
          <p:cNvPr id="8" name="Straight Connector 7"/>
          <p:cNvCxnSpPr/>
          <p:nvPr/>
        </p:nvCxnSpPr>
        <p:spPr>
          <a:xfrm>
            <a:off x="4499992" y="2564904"/>
            <a:ext cx="0" cy="12961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64088" y="4894727"/>
            <a:ext cx="1152128" cy="904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27784" y="4869160"/>
            <a:ext cx="1152128" cy="7920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23928" y="2963736"/>
            <a:ext cx="1584176" cy="461665"/>
          </a:xfrm>
          <a:prstGeom prst="rect">
            <a:avLst/>
          </a:prstGeom>
          <a:solidFill>
            <a:schemeClr val="bg1"/>
          </a:solidFill>
          <a:ln>
            <a:solidFill>
              <a:schemeClr val="bg1"/>
            </a:solidFill>
          </a:ln>
        </p:spPr>
        <p:txBody>
          <a:bodyPr wrap="square" rtlCol="0">
            <a:spAutoFit/>
          </a:bodyPr>
          <a:lstStyle/>
          <a:p>
            <a:r>
              <a:rPr lang="en-AU" sz="2400" b="1" dirty="0" smtClean="0"/>
              <a:t>Broken</a:t>
            </a:r>
            <a:endParaRPr lang="en-AU" sz="2400" b="1" dirty="0"/>
          </a:p>
        </p:txBody>
      </p:sp>
      <p:sp>
        <p:nvSpPr>
          <p:cNvPr id="16" name="TextBox 15"/>
          <p:cNvSpPr txBox="1"/>
          <p:nvPr/>
        </p:nvSpPr>
        <p:spPr>
          <a:xfrm>
            <a:off x="5724128" y="5034371"/>
            <a:ext cx="1584176" cy="461665"/>
          </a:xfrm>
          <a:prstGeom prst="rect">
            <a:avLst/>
          </a:prstGeom>
          <a:solidFill>
            <a:schemeClr val="bg1"/>
          </a:solidFill>
          <a:ln>
            <a:solidFill>
              <a:schemeClr val="bg1"/>
            </a:solidFill>
          </a:ln>
        </p:spPr>
        <p:txBody>
          <a:bodyPr wrap="square" rtlCol="0">
            <a:spAutoFit/>
          </a:bodyPr>
          <a:lstStyle/>
          <a:p>
            <a:r>
              <a:rPr lang="en-AU" sz="2400" b="1" dirty="0" smtClean="0"/>
              <a:t>Broken</a:t>
            </a:r>
            <a:endParaRPr lang="en-AU" sz="2400" b="1" dirty="0"/>
          </a:p>
        </p:txBody>
      </p:sp>
      <p:sp>
        <p:nvSpPr>
          <p:cNvPr id="17" name="TextBox 16"/>
          <p:cNvSpPr txBox="1"/>
          <p:nvPr/>
        </p:nvSpPr>
        <p:spPr>
          <a:xfrm>
            <a:off x="2199147" y="4981587"/>
            <a:ext cx="1080120" cy="461665"/>
          </a:xfrm>
          <a:prstGeom prst="rect">
            <a:avLst/>
          </a:prstGeom>
          <a:solidFill>
            <a:schemeClr val="bg1"/>
          </a:solidFill>
          <a:ln>
            <a:solidFill>
              <a:schemeClr val="bg1"/>
            </a:solidFill>
          </a:ln>
        </p:spPr>
        <p:txBody>
          <a:bodyPr wrap="square" rtlCol="0">
            <a:spAutoFit/>
          </a:bodyPr>
          <a:lstStyle/>
          <a:p>
            <a:r>
              <a:rPr lang="en-AU" sz="2400" b="1" dirty="0" smtClean="0"/>
              <a:t>Broken</a:t>
            </a:r>
            <a:endParaRPr lang="en-AU" sz="2400" b="1" dirty="0"/>
          </a:p>
        </p:txBody>
      </p:sp>
    </p:spTree>
    <p:extLst>
      <p:ext uri="{BB962C8B-B14F-4D97-AF65-F5344CB8AC3E}">
        <p14:creationId xmlns:p14="http://schemas.microsoft.com/office/powerpoint/2010/main" val="146259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solidFill>
                  <a:schemeClr val="accent2">
                    <a:lumMod val="75000"/>
                  </a:schemeClr>
                </a:solidFill>
              </a:rPr>
              <a:t>Nature … Before and After the Fall</a:t>
            </a:r>
            <a:endParaRPr lang="en-AU" sz="4000" b="1" i="1" dirty="0">
              <a:solidFill>
                <a:schemeClr val="accent2">
                  <a:lumMod val="75000"/>
                </a:schemeClr>
              </a:solidFill>
            </a:endParaRPr>
          </a:p>
        </p:txBody>
      </p:sp>
      <p:sp>
        <p:nvSpPr>
          <p:cNvPr id="3" name="Content Placeholder 2"/>
          <p:cNvSpPr>
            <a:spLocks noGrp="1"/>
          </p:cNvSpPr>
          <p:nvPr>
            <p:ph idx="1"/>
          </p:nvPr>
        </p:nvSpPr>
        <p:spPr>
          <a:ln w="38100">
            <a:solidFill>
              <a:schemeClr val="accent3">
                <a:lumMod val="75000"/>
              </a:schemeClr>
            </a:solidFill>
          </a:ln>
        </p:spPr>
        <p:txBody>
          <a:bodyPr>
            <a:normAutofit/>
          </a:bodyPr>
          <a:lstStyle/>
          <a:p>
            <a:r>
              <a:rPr lang="en-US" sz="2400" u="sng" dirty="0"/>
              <a:t>Gen 2:15</a:t>
            </a:r>
            <a:r>
              <a:rPr lang="en-US" sz="2400" dirty="0"/>
              <a:t>  </a:t>
            </a:r>
            <a:r>
              <a:rPr lang="en-US" sz="2400" b="1" dirty="0"/>
              <a:t>The Lord God took the man and put him in the garden of Eden to work it and take care of it.</a:t>
            </a:r>
            <a:endParaRPr lang="en-AU" sz="2400" dirty="0"/>
          </a:p>
          <a:p>
            <a:r>
              <a:rPr lang="en-US" sz="2400" i="1" dirty="0"/>
              <a:t>The Hebrew used is '</a:t>
            </a:r>
            <a:r>
              <a:rPr lang="en-US" sz="2400" i="1" dirty="0" err="1"/>
              <a:t>abad</a:t>
            </a:r>
            <a:r>
              <a:rPr lang="en-US" sz="2400" i="1" dirty="0"/>
              <a:t>', meaning 'to serve' and the idea of conservation, of use without destruction, is </a:t>
            </a:r>
            <a:r>
              <a:rPr lang="en-US" sz="2400" i="1" dirty="0" smtClean="0"/>
              <a:t>implied</a:t>
            </a:r>
            <a:r>
              <a:rPr lang="en-US" sz="2000" i="1" dirty="0" smtClean="0"/>
              <a:t>.</a:t>
            </a:r>
          </a:p>
          <a:p>
            <a:r>
              <a:rPr lang="en-US" sz="2800" i="1" dirty="0"/>
              <a:t> </a:t>
            </a:r>
            <a:r>
              <a:rPr lang="en-US" sz="2800" i="1" dirty="0" smtClean="0"/>
              <a:t>                     </a:t>
            </a:r>
            <a:r>
              <a:rPr lang="en-US" sz="2800" b="1" i="1" dirty="0" smtClean="0">
                <a:solidFill>
                  <a:schemeClr val="accent2">
                    <a:lumMod val="75000"/>
                  </a:schemeClr>
                </a:solidFill>
              </a:rPr>
              <a:t>… following the Fall …</a:t>
            </a:r>
            <a:endParaRPr lang="en-US" sz="2800" i="1" dirty="0" smtClean="0"/>
          </a:p>
          <a:p>
            <a:r>
              <a:rPr lang="en-US" sz="2400" u="sng" dirty="0"/>
              <a:t>Gen 3:17</a:t>
            </a:r>
            <a:r>
              <a:rPr lang="en-US" sz="2400" dirty="0"/>
              <a:t>  </a:t>
            </a:r>
            <a:r>
              <a:rPr lang="en-US" sz="2400" b="1" dirty="0"/>
              <a:t>"Cursed is the ground because of you  ...It will produce thorns and thistles..."</a:t>
            </a:r>
            <a:endParaRPr lang="en-AU" sz="2400" dirty="0"/>
          </a:p>
          <a:p>
            <a:r>
              <a:rPr lang="en-US" sz="2400" u="sng" dirty="0"/>
              <a:t>Gen 3:19</a:t>
            </a:r>
            <a:r>
              <a:rPr lang="en-US" sz="2400" dirty="0"/>
              <a:t>  </a:t>
            </a:r>
            <a:r>
              <a:rPr lang="en-US" sz="2400" b="1" dirty="0"/>
              <a:t>…dust thou art, and unto dust shalt thou return.</a:t>
            </a:r>
            <a:r>
              <a:rPr lang="en-US" sz="2400" dirty="0"/>
              <a:t> (AV)</a:t>
            </a:r>
            <a:endParaRPr lang="en-AU" sz="2400" dirty="0"/>
          </a:p>
          <a:p>
            <a:r>
              <a:rPr lang="en-US" sz="2400" i="1" dirty="0"/>
              <a:t>The name ‘Adam’ means ‘from the earth’</a:t>
            </a:r>
            <a:endParaRPr lang="en-AU" sz="2400" i="1" dirty="0"/>
          </a:p>
          <a:p>
            <a:endParaRPr lang="en-AU" sz="2000" i="1" dirty="0"/>
          </a:p>
          <a:p>
            <a:endParaRPr lang="en-AU" sz="2000" b="1" i="1" dirty="0"/>
          </a:p>
        </p:txBody>
      </p:sp>
    </p:spTree>
    <p:extLst>
      <p:ext uri="{BB962C8B-B14F-4D97-AF65-F5344CB8AC3E}">
        <p14:creationId xmlns:p14="http://schemas.microsoft.com/office/powerpoint/2010/main" val="2649425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260648"/>
            <a:ext cx="8640960" cy="707886"/>
          </a:xfrm>
          <a:prstGeom prst="rect">
            <a:avLst/>
          </a:prstGeom>
          <a:noFill/>
        </p:spPr>
        <p:txBody>
          <a:bodyPr wrap="square" rtlCol="0">
            <a:spAutoFit/>
          </a:bodyPr>
          <a:lstStyle/>
          <a:p>
            <a:pPr algn="ctr"/>
            <a:r>
              <a:rPr lang="en-AU" sz="4000" b="1" i="1" dirty="0" smtClean="0">
                <a:solidFill>
                  <a:schemeClr val="accent3">
                    <a:lumMod val="75000"/>
                  </a:schemeClr>
                </a:solidFill>
              </a:rPr>
              <a:t>God’s love for the Earth He made …</a:t>
            </a:r>
            <a:endParaRPr lang="en-AU" sz="4000" b="1" i="1" dirty="0">
              <a:solidFill>
                <a:schemeClr val="accent3">
                  <a:lumMod val="75000"/>
                </a:schemeClr>
              </a:solidFill>
            </a:endParaRPr>
          </a:p>
        </p:txBody>
      </p:sp>
      <p:sp>
        <p:nvSpPr>
          <p:cNvPr id="7" name="TextBox 6"/>
          <p:cNvSpPr txBox="1"/>
          <p:nvPr/>
        </p:nvSpPr>
        <p:spPr>
          <a:xfrm>
            <a:off x="467544" y="1268760"/>
            <a:ext cx="8424936" cy="4893647"/>
          </a:xfrm>
          <a:prstGeom prst="rect">
            <a:avLst/>
          </a:prstGeom>
          <a:noFill/>
        </p:spPr>
        <p:txBody>
          <a:bodyPr wrap="square" rtlCol="0">
            <a:spAutoFit/>
          </a:bodyPr>
          <a:lstStyle/>
          <a:p>
            <a:r>
              <a:rPr lang="en-US" sz="2400" u="sng" dirty="0"/>
              <a:t>Ps 24:1</a:t>
            </a:r>
            <a:r>
              <a:rPr lang="en-US" sz="2400" dirty="0"/>
              <a:t>  </a:t>
            </a:r>
            <a:r>
              <a:rPr lang="en-US" sz="2400" b="1" dirty="0"/>
              <a:t>The earth is the Lord's, and everything in it</a:t>
            </a:r>
            <a:endParaRPr lang="en-AU" sz="2400" b="1" dirty="0"/>
          </a:p>
          <a:p>
            <a:r>
              <a:rPr lang="en-US" sz="2400" u="sng" dirty="0"/>
              <a:t>Ps 50:10</a:t>
            </a:r>
            <a:r>
              <a:rPr lang="en-US" sz="2400" dirty="0"/>
              <a:t>  </a:t>
            </a:r>
            <a:r>
              <a:rPr lang="en-US" sz="2400" b="1" dirty="0"/>
              <a:t>Every animal of the forest is mine, and the cattle on a thousand hills, and the creatures of the field are mine</a:t>
            </a:r>
            <a:endParaRPr lang="en-AU" sz="2400" b="1" dirty="0"/>
          </a:p>
          <a:p>
            <a:r>
              <a:rPr lang="en-US" sz="2400" u="sng" dirty="0"/>
              <a:t>Ps 145:16</a:t>
            </a:r>
            <a:r>
              <a:rPr lang="en-US" sz="2400" dirty="0"/>
              <a:t>  </a:t>
            </a:r>
            <a:r>
              <a:rPr lang="en-US" sz="2400" b="1" dirty="0"/>
              <a:t>You open your hand and satisfy the desires of every living thing.</a:t>
            </a:r>
            <a:endParaRPr lang="en-AU" sz="2400" b="1" dirty="0"/>
          </a:p>
          <a:p>
            <a:r>
              <a:rPr lang="en-US" sz="2400" u="sng" dirty="0"/>
              <a:t>Gen 9:9</a:t>
            </a:r>
            <a:r>
              <a:rPr lang="en-US" sz="2400" dirty="0"/>
              <a:t>  </a:t>
            </a:r>
            <a:r>
              <a:rPr lang="en-US" sz="2400" b="1" dirty="0"/>
              <a:t>I now establish my covenant with you  ... and with every living creature  ...and all the wild animals  ...every living creature on earth</a:t>
            </a:r>
            <a:endParaRPr lang="en-AU" sz="2400" b="1" dirty="0"/>
          </a:p>
          <a:p>
            <a:r>
              <a:rPr lang="en-US" sz="2400" u="sng" dirty="0"/>
              <a:t>Job 38:41</a:t>
            </a:r>
            <a:r>
              <a:rPr lang="en-US" sz="2400" dirty="0"/>
              <a:t>  </a:t>
            </a:r>
            <a:r>
              <a:rPr lang="en-US" sz="2400" b="1" dirty="0"/>
              <a:t>Who provides food for the raven when its young cry out to God?</a:t>
            </a:r>
            <a:endParaRPr lang="en-AU" sz="2400" b="1" dirty="0"/>
          </a:p>
          <a:p>
            <a:r>
              <a:rPr lang="en-US" sz="2400" u="sng" dirty="0"/>
              <a:t>Job 39:26</a:t>
            </a:r>
            <a:r>
              <a:rPr lang="en-US" sz="2400" dirty="0"/>
              <a:t>  </a:t>
            </a:r>
            <a:r>
              <a:rPr lang="en-US" sz="2400" b="1" dirty="0"/>
              <a:t>Does the hawk take flight by your wisdom?</a:t>
            </a:r>
            <a:endParaRPr lang="en-AU" sz="2400" b="1" dirty="0"/>
          </a:p>
          <a:p>
            <a:r>
              <a:rPr lang="en-US" sz="2400" u="sng" dirty="0"/>
              <a:t>Job 39:27</a:t>
            </a:r>
            <a:r>
              <a:rPr lang="en-US" sz="2400" dirty="0"/>
              <a:t>  </a:t>
            </a:r>
            <a:r>
              <a:rPr lang="en-US" sz="2400" b="1" dirty="0"/>
              <a:t>Does the eagle soar at your command and build its nest on high?</a:t>
            </a:r>
            <a:endParaRPr lang="en-AU" sz="2400" b="1" dirty="0"/>
          </a:p>
        </p:txBody>
      </p:sp>
    </p:spTree>
    <p:extLst>
      <p:ext uri="{BB962C8B-B14F-4D97-AF65-F5344CB8AC3E}">
        <p14:creationId xmlns:p14="http://schemas.microsoft.com/office/powerpoint/2010/main" val="217701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6">
                    <a:lumMod val="75000"/>
                  </a:schemeClr>
                </a:solidFill>
              </a:rPr>
              <a:t>All Creation has its own intrinsic value, independent of people</a:t>
            </a:r>
            <a:endParaRPr lang="en-AU" b="1" i="1" dirty="0">
              <a:solidFill>
                <a:schemeClr val="accent6">
                  <a:lumMod val="7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896095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787208" cy="418058"/>
          </a:xfrm>
        </p:spPr>
        <p:txBody>
          <a:bodyPr>
            <a:noAutofit/>
          </a:bodyPr>
          <a:lstStyle/>
          <a:p>
            <a:r>
              <a:rPr lang="en-US" sz="2800" u="sng" dirty="0" err="1">
                <a:solidFill>
                  <a:schemeClr val="accent2">
                    <a:lumMod val="75000"/>
                  </a:schemeClr>
                </a:solidFill>
              </a:rPr>
              <a:t>Heb</a:t>
            </a:r>
            <a:r>
              <a:rPr lang="en-US" sz="2800" u="sng" dirty="0">
                <a:solidFill>
                  <a:schemeClr val="accent2">
                    <a:lumMod val="75000"/>
                  </a:schemeClr>
                </a:solidFill>
              </a:rPr>
              <a:t> 4:13</a:t>
            </a:r>
            <a:r>
              <a:rPr lang="en-US" sz="2800" dirty="0">
                <a:solidFill>
                  <a:schemeClr val="accent2">
                    <a:lumMod val="75000"/>
                  </a:schemeClr>
                </a:solidFill>
              </a:rPr>
              <a:t>  </a:t>
            </a:r>
            <a:r>
              <a:rPr lang="en-US" sz="2800" b="1" dirty="0">
                <a:solidFill>
                  <a:schemeClr val="accent2">
                    <a:lumMod val="75000"/>
                  </a:schemeClr>
                </a:solidFill>
              </a:rPr>
              <a:t>No creature is hidden from God’s sight.</a:t>
            </a:r>
            <a:r>
              <a:rPr lang="en-AU" sz="2800" dirty="0">
                <a:solidFill>
                  <a:schemeClr val="accent2">
                    <a:lumMod val="75000"/>
                  </a:schemeClr>
                </a:solidFill>
              </a:rPr>
              <a:t/>
            </a:r>
            <a:br>
              <a:rPr lang="en-AU" sz="2800" dirty="0">
                <a:solidFill>
                  <a:schemeClr val="accent2">
                    <a:lumMod val="75000"/>
                  </a:schemeClr>
                </a:solidFill>
              </a:rPr>
            </a:br>
            <a:endParaRPr lang="en-AU" sz="2800" b="1" i="1" dirty="0">
              <a:solidFill>
                <a:schemeClr val="accent2">
                  <a:lumMod val="7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980728"/>
            <a:ext cx="7776864" cy="5505475"/>
          </a:xfrm>
        </p:spPr>
      </p:pic>
    </p:spTree>
    <p:extLst>
      <p:ext uri="{BB962C8B-B14F-4D97-AF65-F5344CB8AC3E}">
        <p14:creationId xmlns:p14="http://schemas.microsoft.com/office/powerpoint/2010/main" val="3779780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576064"/>
          </a:xfrm>
          <a:solidFill>
            <a:schemeClr val="accent2">
              <a:lumMod val="20000"/>
              <a:lumOff val="80000"/>
            </a:schemeClr>
          </a:solidFill>
          <a:ln w="28575">
            <a:solidFill>
              <a:schemeClr val="accent2">
                <a:lumMod val="60000"/>
                <a:lumOff val="40000"/>
              </a:schemeClr>
            </a:solidFill>
          </a:ln>
        </p:spPr>
        <p:txBody>
          <a:bodyPr>
            <a:normAutofit fontScale="90000"/>
          </a:bodyPr>
          <a:lstStyle/>
          <a:p>
            <a:r>
              <a:rPr lang="en-US" sz="4000" b="1" i="1" dirty="0" smtClean="0">
                <a:solidFill>
                  <a:schemeClr val="accent2">
                    <a:lumMod val="75000"/>
                  </a:schemeClr>
                </a:solidFill>
              </a:rPr>
              <a:t>Covenant and Law</a:t>
            </a:r>
            <a:endParaRPr lang="en-AU" sz="4000" b="1" i="1" dirty="0">
              <a:solidFill>
                <a:schemeClr val="accent2">
                  <a:lumMod val="75000"/>
                </a:schemeClr>
              </a:solidFill>
            </a:endParaRPr>
          </a:p>
        </p:txBody>
      </p:sp>
      <p:sp>
        <p:nvSpPr>
          <p:cNvPr id="5" name="TextBox 4"/>
          <p:cNvSpPr txBox="1"/>
          <p:nvPr/>
        </p:nvSpPr>
        <p:spPr>
          <a:xfrm>
            <a:off x="346742" y="1052736"/>
            <a:ext cx="8496944" cy="6001643"/>
          </a:xfrm>
          <a:prstGeom prst="rect">
            <a:avLst/>
          </a:prstGeom>
          <a:noFill/>
        </p:spPr>
        <p:txBody>
          <a:bodyPr wrap="square" rtlCol="0">
            <a:spAutoFit/>
          </a:bodyPr>
          <a:lstStyle/>
          <a:p>
            <a:r>
              <a:rPr lang="en-US" sz="2400" u="sng" dirty="0"/>
              <a:t>Gen 9:17</a:t>
            </a:r>
            <a:r>
              <a:rPr lang="en-US" sz="2400" dirty="0"/>
              <a:t>  </a:t>
            </a:r>
            <a:r>
              <a:rPr lang="en-US" sz="2400" b="1" dirty="0"/>
              <a:t>...God said to Noah, "This is the sign of the covenant I have established between me and all life on Earth."</a:t>
            </a:r>
            <a:endParaRPr lang="en-AU" sz="2400" dirty="0"/>
          </a:p>
          <a:p>
            <a:r>
              <a:rPr lang="en-US" sz="2400" i="1" dirty="0" smtClean="0"/>
              <a:t>It </a:t>
            </a:r>
            <a:r>
              <a:rPr lang="en-US" sz="2400" i="1" dirty="0"/>
              <a:t>was the rainbow, which appears in the sky after rain.  Water gives life to humans and animals alike.  The rainbow serves to remind us of God's provision for man and beast.</a:t>
            </a:r>
            <a:endParaRPr lang="en-AU" sz="2400" dirty="0"/>
          </a:p>
          <a:p>
            <a:r>
              <a:rPr lang="en-US" sz="2400" u="sng" dirty="0"/>
              <a:t>Ex 20:10</a:t>
            </a:r>
            <a:r>
              <a:rPr lang="en-US" sz="2400" dirty="0"/>
              <a:t>  </a:t>
            </a:r>
            <a:r>
              <a:rPr lang="en-US" sz="2400" b="1" dirty="0"/>
              <a:t>...the seventh day is a Sabbath to the Lord your God.  On it you shall not do any work, neither you, nor your son or daughter  ...nor your animals...</a:t>
            </a:r>
            <a:endParaRPr lang="en-AU" sz="2400" dirty="0"/>
          </a:p>
          <a:p>
            <a:r>
              <a:rPr lang="en-US" sz="2400" i="1" dirty="0"/>
              <a:t>Animals were to share in the seventh day of rest</a:t>
            </a:r>
            <a:r>
              <a:rPr lang="en-US" sz="2400" i="1" dirty="0" smtClean="0"/>
              <a:t>.</a:t>
            </a:r>
          </a:p>
          <a:p>
            <a:r>
              <a:rPr lang="en-US" sz="2400" u="sng" dirty="0"/>
              <a:t>Lev 25: 2, 4, 5</a:t>
            </a:r>
            <a:r>
              <a:rPr lang="en-US" sz="2400" dirty="0"/>
              <a:t> </a:t>
            </a:r>
            <a:r>
              <a:rPr lang="en-US" sz="2400" b="1" dirty="0"/>
              <a:t> When you enter the land  ...the land itself must observe a Sabbath  ...the land is to have a year of </a:t>
            </a:r>
            <a:r>
              <a:rPr lang="en-US" sz="2400" b="1" dirty="0" smtClean="0"/>
              <a:t>rest</a:t>
            </a:r>
          </a:p>
          <a:p>
            <a:r>
              <a:rPr lang="en-US" sz="2400" u="sng" dirty="0"/>
              <a:t>Ex 23:10 - 12</a:t>
            </a:r>
            <a:r>
              <a:rPr lang="en-US" sz="2400" dirty="0"/>
              <a:t>  </a:t>
            </a:r>
            <a:r>
              <a:rPr lang="en-US" sz="2400" b="1" dirty="0"/>
              <a:t>For six years you shall sow your land and gather  ... but the seventh year you shall let it rest and lie fallow, that the poor  ... may eat; and what they leave, the wild beasts may eat.</a:t>
            </a:r>
            <a:endParaRPr lang="en-AU" sz="2400" dirty="0"/>
          </a:p>
          <a:p>
            <a:endParaRPr lang="en-AU" sz="2400" dirty="0"/>
          </a:p>
          <a:p>
            <a:endParaRPr lang="en-AU" sz="2400" dirty="0"/>
          </a:p>
        </p:txBody>
      </p:sp>
    </p:spTree>
    <p:extLst>
      <p:ext uri="{BB962C8B-B14F-4D97-AF65-F5344CB8AC3E}">
        <p14:creationId xmlns:p14="http://schemas.microsoft.com/office/powerpoint/2010/main" val="646756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Owner\My Documents\PHOTO Rainb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60648"/>
            <a:ext cx="7548604"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59832" y="5877272"/>
            <a:ext cx="5388364" cy="307777"/>
          </a:xfrm>
          <a:prstGeom prst="rect">
            <a:avLst/>
          </a:prstGeom>
          <a:noFill/>
        </p:spPr>
        <p:txBody>
          <a:bodyPr wrap="square" rtlCol="0">
            <a:spAutoFit/>
          </a:bodyPr>
          <a:lstStyle/>
          <a:p>
            <a:r>
              <a:rPr lang="en-AU" sz="1400" b="1" dirty="0" smtClean="0"/>
              <a:t>                                                                         WILD TASMANIA</a:t>
            </a:r>
            <a:r>
              <a:rPr lang="en-AU" sz="1400" dirty="0" smtClean="0"/>
              <a:t>  -  Rob </a:t>
            </a:r>
            <a:r>
              <a:rPr lang="en-AU" sz="1400" dirty="0" err="1" smtClean="0"/>
              <a:t>Blakers</a:t>
            </a:r>
            <a:endParaRPr lang="en-AU" sz="1400" b="1" dirty="0"/>
          </a:p>
        </p:txBody>
      </p:sp>
    </p:spTree>
    <p:extLst>
      <p:ext uri="{BB962C8B-B14F-4D97-AF65-F5344CB8AC3E}">
        <p14:creationId xmlns:p14="http://schemas.microsoft.com/office/powerpoint/2010/main" val="152410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w="38100">
            <a:solidFill>
              <a:srgbClr val="0070C0"/>
            </a:solidFill>
          </a:ln>
        </p:spPr>
        <p:txBody>
          <a:bodyPr>
            <a:normAutofit/>
          </a:bodyPr>
          <a:lstStyle/>
          <a:p>
            <a:r>
              <a:rPr lang="en-US" sz="3600" b="1" i="1" dirty="0" smtClean="0"/>
              <a:t>Care for nature by God and humans</a:t>
            </a:r>
            <a:endParaRPr lang="en-AU" sz="3600" b="1" i="1" dirty="0"/>
          </a:p>
        </p:txBody>
      </p:sp>
      <p:sp>
        <p:nvSpPr>
          <p:cNvPr id="3" name="TextBox 2"/>
          <p:cNvSpPr txBox="1"/>
          <p:nvPr/>
        </p:nvSpPr>
        <p:spPr>
          <a:xfrm>
            <a:off x="467544" y="1628800"/>
            <a:ext cx="8424936" cy="4893647"/>
          </a:xfrm>
          <a:prstGeom prst="rect">
            <a:avLst/>
          </a:prstGeom>
          <a:noFill/>
          <a:ln w="12700">
            <a:solidFill>
              <a:schemeClr val="tx1"/>
            </a:solidFill>
          </a:ln>
        </p:spPr>
        <p:txBody>
          <a:bodyPr wrap="square" rtlCol="0">
            <a:spAutoFit/>
          </a:bodyPr>
          <a:lstStyle/>
          <a:p>
            <a:r>
              <a:rPr lang="en-US" sz="2400" u="sng" dirty="0"/>
              <a:t>Lev 25:6, 7</a:t>
            </a:r>
            <a:r>
              <a:rPr lang="en-US" sz="2400" dirty="0"/>
              <a:t>  </a:t>
            </a:r>
            <a:r>
              <a:rPr lang="en-US" sz="2400" b="1" dirty="0"/>
              <a:t>Whatever the land yields during the </a:t>
            </a:r>
            <a:r>
              <a:rPr lang="en-US" sz="2400" b="1" dirty="0" err="1"/>
              <a:t>sabbath</a:t>
            </a:r>
            <a:r>
              <a:rPr lang="en-US" sz="2400" b="1" dirty="0"/>
              <a:t> year will be food for you  ... as well as for your livestock and the wild animals in your  land.</a:t>
            </a:r>
            <a:endParaRPr lang="en-AU" sz="2400" dirty="0"/>
          </a:p>
          <a:p>
            <a:r>
              <a:rPr lang="en-US" sz="2400" u="sng" dirty="0"/>
              <a:t>Ps 36:6</a:t>
            </a:r>
            <a:r>
              <a:rPr lang="en-US" sz="2400" dirty="0"/>
              <a:t>  </a:t>
            </a:r>
            <a:r>
              <a:rPr lang="en-US" sz="2400" b="1" dirty="0"/>
              <a:t>You are concerned for both men and animals alike</a:t>
            </a:r>
            <a:r>
              <a:rPr lang="en-US" sz="2400" dirty="0"/>
              <a:t> (Living Bible)</a:t>
            </a:r>
            <a:endParaRPr lang="en-AU" sz="2400" dirty="0"/>
          </a:p>
          <a:p>
            <a:r>
              <a:rPr lang="en-US" sz="2400" u="sng" dirty="0"/>
              <a:t>Ex 23:5</a:t>
            </a:r>
            <a:r>
              <a:rPr lang="en-US" sz="2400" dirty="0"/>
              <a:t>  </a:t>
            </a:r>
            <a:r>
              <a:rPr lang="en-US" sz="2400" b="1" dirty="0"/>
              <a:t>If you see the donkey of someone who hates you fallen down under its load, do not leave it there, be sure you help him with it.</a:t>
            </a:r>
            <a:endParaRPr lang="en-AU" sz="2400" dirty="0"/>
          </a:p>
          <a:p>
            <a:r>
              <a:rPr lang="en-US" sz="2400" u="sng" dirty="0" err="1"/>
              <a:t>Deut</a:t>
            </a:r>
            <a:r>
              <a:rPr lang="en-US" sz="2400" u="sng" dirty="0"/>
              <a:t> 25:4</a:t>
            </a:r>
            <a:r>
              <a:rPr lang="en-US" sz="2400" dirty="0"/>
              <a:t>  </a:t>
            </a:r>
            <a:r>
              <a:rPr lang="en-US" sz="2400" b="1" dirty="0"/>
              <a:t>Thou shalt not muzzle the ox when he </a:t>
            </a:r>
            <a:r>
              <a:rPr lang="en-US" sz="2400" b="1" dirty="0" err="1"/>
              <a:t>treadeth</a:t>
            </a:r>
            <a:r>
              <a:rPr lang="en-US" sz="2400" b="1" dirty="0"/>
              <a:t> out the corn</a:t>
            </a:r>
            <a:r>
              <a:rPr lang="en-US" sz="2400" dirty="0"/>
              <a:t> (AV)</a:t>
            </a:r>
            <a:endParaRPr lang="en-AU" sz="2400" dirty="0"/>
          </a:p>
          <a:p>
            <a:r>
              <a:rPr lang="en-US" sz="2400" i="1" dirty="0"/>
              <a:t>(That is, don't prevent the animal from eating a little corn when his work </a:t>
            </a:r>
            <a:r>
              <a:rPr lang="en-US" sz="2400" i="1" dirty="0" smtClean="0"/>
              <a:t>is preparing </a:t>
            </a:r>
            <a:r>
              <a:rPr lang="en-US" sz="2400" i="1" dirty="0"/>
              <a:t>your own food.)</a:t>
            </a:r>
            <a:endParaRPr lang="en-AU" sz="2400" dirty="0"/>
          </a:p>
          <a:p>
            <a:r>
              <a:rPr lang="en-US" sz="2400" u="sng" dirty="0" err="1"/>
              <a:t>Prov</a:t>
            </a:r>
            <a:r>
              <a:rPr lang="en-US" sz="2400" u="sng" dirty="0"/>
              <a:t> 12:10</a:t>
            </a:r>
            <a:r>
              <a:rPr lang="en-US" sz="2400" dirty="0"/>
              <a:t>  </a:t>
            </a:r>
            <a:r>
              <a:rPr lang="en-US" sz="2400" b="1" dirty="0"/>
              <a:t>A righteous man cares for the needs of his animal.</a:t>
            </a:r>
            <a:endParaRPr lang="en-AU" sz="2400" dirty="0"/>
          </a:p>
        </p:txBody>
      </p:sp>
    </p:spTree>
    <p:extLst>
      <p:ext uri="{BB962C8B-B14F-4D97-AF65-F5344CB8AC3E}">
        <p14:creationId xmlns:p14="http://schemas.microsoft.com/office/powerpoint/2010/main" val="253297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i="1" dirty="0" smtClean="0">
                <a:solidFill>
                  <a:schemeClr val="accent2">
                    <a:lumMod val="75000"/>
                  </a:schemeClr>
                </a:solidFill>
              </a:rPr>
              <a:t>The Creation</a:t>
            </a:r>
            <a:endParaRPr lang="en-AU" sz="4000" b="1" i="1" dirty="0">
              <a:solidFill>
                <a:schemeClr val="accent2">
                  <a:lumMod val="75000"/>
                </a:schemeClr>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5298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640960" cy="584775"/>
          </a:xfrm>
          <a:prstGeom prst="rect">
            <a:avLst/>
          </a:prstGeom>
          <a:solidFill>
            <a:srgbClr val="FFFF00"/>
          </a:solidFill>
          <a:ln w="28575">
            <a:solidFill>
              <a:srgbClr val="C00000"/>
            </a:solidFill>
          </a:ln>
        </p:spPr>
        <p:txBody>
          <a:bodyPr wrap="square" rtlCol="0">
            <a:spAutoFit/>
          </a:bodyPr>
          <a:lstStyle/>
          <a:p>
            <a:pPr algn="ctr"/>
            <a:r>
              <a:rPr lang="en-AU" sz="3200" b="1" i="1" dirty="0" smtClean="0">
                <a:solidFill>
                  <a:srgbClr val="C00000"/>
                </a:solidFill>
              </a:rPr>
              <a:t>When God’s laws are broken …</a:t>
            </a:r>
            <a:endParaRPr lang="en-AU" sz="3200" b="1" i="1" dirty="0">
              <a:solidFill>
                <a:srgbClr val="C00000"/>
              </a:solidFill>
            </a:endParaRPr>
          </a:p>
        </p:txBody>
      </p:sp>
      <p:sp>
        <p:nvSpPr>
          <p:cNvPr id="5" name="TextBox 4"/>
          <p:cNvSpPr txBox="1"/>
          <p:nvPr/>
        </p:nvSpPr>
        <p:spPr>
          <a:xfrm>
            <a:off x="323528" y="1052736"/>
            <a:ext cx="8640960" cy="5262979"/>
          </a:xfrm>
          <a:prstGeom prst="rect">
            <a:avLst/>
          </a:prstGeom>
          <a:noFill/>
        </p:spPr>
        <p:txBody>
          <a:bodyPr wrap="square" rtlCol="0">
            <a:spAutoFit/>
          </a:bodyPr>
          <a:lstStyle/>
          <a:p>
            <a:r>
              <a:rPr lang="en-US" sz="2400" u="sng" dirty="0"/>
              <a:t>Is 5:8 - 10</a:t>
            </a:r>
            <a:r>
              <a:rPr lang="en-US" sz="2400" dirty="0"/>
              <a:t>  </a:t>
            </a:r>
            <a:r>
              <a:rPr lang="en-US" sz="2400" b="1" dirty="0"/>
              <a:t>Woe to you who add house to house and join field to field till no space is left and you live alone in the land.  ...A ten-acre vineyard will produce only a bath of wine </a:t>
            </a:r>
            <a:r>
              <a:rPr lang="en-US" sz="2400" i="1" dirty="0" smtClean="0"/>
              <a:t>(22L)</a:t>
            </a:r>
            <a:endParaRPr lang="en-AU" sz="2400" dirty="0"/>
          </a:p>
          <a:p>
            <a:r>
              <a:rPr lang="en-US" sz="2400" u="sng" dirty="0" err="1"/>
              <a:t>Jer</a:t>
            </a:r>
            <a:r>
              <a:rPr lang="en-US" sz="2400" u="sng" dirty="0"/>
              <a:t> 23:15</a:t>
            </a:r>
            <a:r>
              <a:rPr lang="en-US" sz="2400" dirty="0"/>
              <a:t>  </a:t>
            </a:r>
            <a:r>
              <a:rPr lang="en-US" sz="2400" b="1" dirty="0"/>
              <a:t>I will make them eat bitter food and drink poisoned water because  ...ungodliness has spread throughout the land.</a:t>
            </a:r>
            <a:endParaRPr lang="en-AU" sz="2400" dirty="0"/>
          </a:p>
          <a:p>
            <a:r>
              <a:rPr lang="en-US" sz="2400" u="sng" dirty="0"/>
              <a:t>Hosea 4:3</a:t>
            </a:r>
            <a:r>
              <a:rPr lang="en-US" sz="2400" dirty="0"/>
              <a:t>  </a:t>
            </a:r>
            <a:r>
              <a:rPr lang="en-US" sz="2400" b="1" dirty="0"/>
              <a:t>That is why your land is not producing  ...and all living things grow sick and die; … and even the fish begin to disappear</a:t>
            </a:r>
            <a:endParaRPr lang="en-AU" sz="2400" dirty="0"/>
          </a:p>
          <a:p>
            <a:r>
              <a:rPr lang="en-US" sz="2400" u="sng" dirty="0"/>
              <a:t>Joel 1:18 - 20</a:t>
            </a:r>
            <a:r>
              <a:rPr lang="en-US" sz="2400" dirty="0"/>
              <a:t>  </a:t>
            </a:r>
            <a:r>
              <a:rPr lang="en-US" sz="2400" b="1" dirty="0"/>
              <a:t>Even the wild animals cry to you because the water courses are dried up, and fire has devoured the pastures of the wilderness</a:t>
            </a:r>
            <a:endParaRPr lang="en-AU" sz="2400" dirty="0"/>
          </a:p>
          <a:p>
            <a:r>
              <a:rPr lang="en-US" sz="2400" u="sng" dirty="0"/>
              <a:t>Lev 26:33 - 35</a:t>
            </a:r>
            <a:r>
              <a:rPr lang="en-US" sz="2400" dirty="0"/>
              <a:t>  </a:t>
            </a:r>
            <a:r>
              <a:rPr lang="en-US" sz="2400" b="1" dirty="0"/>
              <a:t>"I will scatter you  ... Then at last the land will enjoy its </a:t>
            </a:r>
            <a:r>
              <a:rPr lang="en-US" sz="2400" b="1" dirty="0" err="1"/>
              <a:t>sabbath</a:t>
            </a:r>
            <a:r>
              <a:rPr lang="en-US" sz="2400" b="1" dirty="0"/>
              <a:t> years all the time that it lies desolate and you are in the country of your enemies  ...the land will have the rest it did not have during the </a:t>
            </a:r>
            <a:r>
              <a:rPr lang="en-US" sz="2400" b="1" dirty="0" err="1"/>
              <a:t>sabbaths</a:t>
            </a:r>
            <a:r>
              <a:rPr lang="en-US" sz="2400" b="1" dirty="0"/>
              <a:t> you lived in it."</a:t>
            </a:r>
            <a:endParaRPr lang="en-AU" sz="2400" dirty="0"/>
          </a:p>
        </p:txBody>
      </p:sp>
    </p:spTree>
    <p:extLst>
      <p:ext uri="{BB962C8B-B14F-4D97-AF65-F5344CB8AC3E}">
        <p14:creationId xmlns:p14="http://schemas.microsoft.com/office/powerpoint/2010/main" val="9098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12968" cy="584775"/>
          </a:xfrm>
          <a:prstGeom prst="rect">
            <a:avLst/>
          </a:prstGeom>
          <a:solidFill>
            <a:srgbClr val="FFFF00"/>
          </a:solidFill>
          <a:ln w="28575">
            <a:solidFill>
              <a:srgbClr val="C00000"/>
            </a:solidFill>
          </a:ln>
        </p:spPr>
        <p:txBody>
          <a:bodyPr wrap="square" rtlCol="0">
            <a:spAutoFit/>
          </a:bodyPr>
          <a:lstStyle/>
          <a:p>
            <a:pPr algn="ctr"/>
            <a:r>
              <a:rPr lang="en-AU" sz="3200" b="1" i="1" dirty="0" smtClean="0">
                <a:solidFill>
                  <a:srgbClr val="C00000"/>
                </a:solidFill>
              </a:rPr>
              <a:t>… there are consequences</a:t>
            </a:r>
            <a:endParaRPr lang="en-AU" sz="3200" b="1" i="1" dirty="0">
              <a:solidFill>
                <a:srgbClr val="C00000"/>
              </a:solidFill>
            </a:endParaRPr>
          </a:p>
        </p:txBody>
      </p:sp>
      <p:sp>
        <p:nvSpPr>
          <p:cNvPr id="3" name="TextBox 2"/>
          <p:cNvSpPr txBox="1"/>
          <p:nvPr/>
        </p:nvSpPr>
        <p:spPr>
          <a:xfrm>
            <a:off x="251520" y="980728"/>
            <a:ext cx="8712968" cy="5632311"/>
          </a:xfrm>
          <a:prstGeom prst="rect">
            <a:avLst/>
          </a:prstGeom>
          <a:noFill/>
        </p:spPr>
        <p:txBody>
          <a:bodyPr wrap="square" rtlCol="0">
            <a:spAutoFit/>
          </a:bodyPr>
          <a:lstStyle/>
          <a:p>
            <a:r>
              <a:rPr lang="en-US" sz="2400" u="sng" dirty="0"/>
              <a:t>2 </a:t>
            </a:r>
            <a:r>
              <a:rPr lang="en-US" sz="2400" u="sng" dirty="0" err="1"/>
              <a:t>Chron</a:t>
            </a:r>
            <a:r>
              <a:rPr lang="en-US" sz="2400" u="sng" dirty="0"/>
              <a:t> 36:21</a:t>
            </a:r>
            <a:r>
              <a:rPr lang="en-US" sz="2400" dirty="0"/>
              <a:t>  </a:t>
            </a:r>
            <a:r>
              <a:rPr lang="en-US" sz="2400" b="1" dirty="0"/>
              <a:t>Thus the word of the Lord spoken through Jeremiah came true, that the land must rest for seventy years to make up for the years when the people refused to observe the Sabbath.</a:t>
            </a:r>
            <a:r>
              <a:rPr lang="en-US" sz="2400" dirty="0"/>
              <a:t> (Living Bible)</a:t>
            </a:r>
            <a:endParaRPr lang="en-AU" sz="2400" dirty="0"/>
          </a:p>
          <a:p>
            <a:r>
              <a:rPr lang="en-US" sz="2400" u="sng" dirty="0"/>
              <a:t>Is 14:7, 8</a:t>
            </a:r>
            <a:r>
              <a:rPr lang="en-US" sz="2400" dirty="0"/>
              <a:t>  </a:t>
            </a:r>
            <a:r>
              <a:rPr lang="en-US" sz="2400" b="1" dirty="0"/>
              <a:t>The whole world has rest and is at peace; it breaks into cries of joy.  The pines themselves and the cedars of Lebanon exult over you: 'Since you have been laid low, ' they say, 'No man comes up to fell us.'</a:t>
            </a:r>
            <a:endParaRPr lang="en-AU" sz="2400" dirty="0"/>
          </a:p>
          <a:p>
            <a:r>
              <a:rPr lang="en-US" sz="2400" i="1" dirty="0"/>
              <a:t>When humans failed in their duty of care towards the land, their resulting misfortunes gave the land a break.</a:t>
            </a:r>
            <a:endParaRPr lang="en-AU" sz="2400" dirty="0"/>
          </a:p>
          <a:p>
            <a:r>
              <a:rPr lang="en-US" sz="2400" u="sng" dirty="0" err="1"/>
              <a:t>Deut</a:t>
            </a:r>
            <a:r>
              <a:rPr lang="en-US" sz="2400" u="sng" dirty="0"/>
              <a:t> 29: 19, 23</a:t>
            </a:r>
            <a:r>
              <a:rPr lang="en-US" sz="2400" dirty="0"/>
              <a:t>  </a:t>
            </a:r>
            <a:r>
              <a:rPr lang="en-US" sz="2400" b="1" dirty="0"/>
              <a:t>Let no one blithely think, when he hears the warnings of this curse, "I shall prosper, even though I walk in my own stubborn way!"  ...They will see that the whole land is alkali and salt, a burned over wasteland, unsown, without crops ...”</a:t>
            </a:r>
            <a:endParaRPr lang="en-AU" sz="2400" dirty="0"/>
          </a:p>
          <a:p>
            <a:r>
              <a:rPr lang="en-US" sz="2400" u="sng" dirty="0" err="1"/>
              <a:t>Deut</a:t>
            </a:r>
            <a:r>
              <a:rPr lang="en-US" sz="2400" u="sng" dirty="0"/>
              <a:t> 32:47</a:t>
            </a:r>
            <a:r>
              <a:rPr lang="en-US" sz="2400" dirty="0"/>
              <a:t>  </a:t>
            </a:r>
            <a:r>
              <a:rPr lang="en-US" sz="2400" b="1" dirty="0" smtClean="0"/>
              <a:t>These </a:t>
            </a:r>
            <a:r>
              <a:rPr lang="en-US" sz="2400" b="1" dirty="0"/>
              <a:t>laws are not mere words  ...they are your life</a:t>
            </a:r>
            <a:r>
              <a:rPr lang="en-US" sz="2400" b="1" dirty="0" smtClean="0"/>
              <a:t>!</a:t>
            </a:r>
            <a:endParaRPr lang="en-AU" sz="2400" dirty="0"/>
          </a:p>
        </p:txBody>
      </p:sp>
    </p:spTree>
    <p:extLst>
      <p:ext uri="{BB962C8B-B14F-4D97-AF65-F5344CB8AC3E}">
        <p14:creationId xmlns:p14="http://schemas.microsoft.com/office/powerpoint/2010/main" val="2319286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w="28575">
            <a:solidFill>
              <a:schemeClr val="accent2">
                <a:lumMod val="50000"/>
              </a:schemeClr>
            </a:solidFill>
          </a:ln>
        </p:spPr>
        <p:txBody>
          <a:bodyPr>
            <a:normAutofit/>
          </a:bodyPr>
          <a:lstStyle/>
          <a:p>
            <a:r>
              <a:rPr lang="en-US" sz="4000" b="1" i="1" dirty="0" smtClean="0">
                <a:solidFill>
                  <a:schemeClr val="accent2">
                    <a:lumMod val="75000"/>
                  </a:schemeClr>
                </a:solidFill>
              </a:rPr>
              <a:t>God’s plan to change hearts</a:t>
            </a:r>
            <a:endParaRPr lang="en-AU" sz="4000" b="1" i="1" dirty="0">
              <a:solidFill>
                <a:schemeClr val="accent2">
                  <a:lumMod val="75000"/>
                </a:schemeClr>
              </a:solidFill>
            </a:endParaRPr>
          </a:p>
        </p:txBody>
      </p:sp>
      <p:sp>
        <p:nvSpPr>
          <p:cNvPr id="4" name="TextBox 3"/>
          <p:cNvSpPr txBox="1"/>
          <p:nvPr/>
        </p:nvSpPr>
        <p:spPr>
          <a:xfrm>
            <a:off x="467544" y="1916832"/>
            <a:ext cx="8424936" cy="4154984"/>
          </a:xfrm>
          <a:prstGeom prst="rect">
            <a:avLst/>
          </a:prstGeom>
          <a:noFill/>
          <a:ln w="76200">
            <a:solidFill>
              <a:schemeClr val="accent3">
                <a:lumMod val="60000"/>
                <a:lumOff val="40000"/>
              </a:schemeClr>
            </a:solidFill>
          </a:ln>
        </p:spPr>
        <p:txBody>
          <a:bodyPr wrap="square" rtlCol="0">
            <a:spAutoFit/>
          </a:bodyPr>
          <a:lstStyle/>
          <a:p>
            <a:r>
              <a:rPr lang="en-US" sz="2400" u="sng" dirty="0" err="1"/>
              <a:t>Deut</a:t>
            </a:r>
            <a:r>
              <a:rPr lang="en-US" sz="2400" u="sng" dirty="0"/>
              <a:t> 5: 29</a:t>
            </a:r>
            <a:r>
              <a:rPr lang="en-US" sz="2400" dirty="0"/>
              <a:t>  </a:t>
            </a:r>
            <a:r>
              <a:rPr lang="en-US" sz="2400" b="1" dirty="0"/>
              <a:t>Oh that they would have a heart for me … then all would go well with them in the future.</a:t>
            </a:r>
            <a:endParaRPr lang="en-AU" sz="2400" dirty="0"/>
          </a:p>
          <a:p>
            <a:r>
              <a:rPr lang="en-US" sz="2400" u="sng" dirty="0"/>
              <a:t>2 </a:t>
            </a:r>
            <a:r>
              <a:rPr lang="en-US" sz="2400" u="sng" dirty="0" err="1"/>
              <a:t>Chron</a:t>
            </a:r>
            <a:r>
              <a:rPr lang="en-US" sz="2400" u="sng" dirty="0"/>
              <a:t> 7:14</a:t>
            </a:r>
            <a:r>
              <a:rPr lang="en-US" sz="2400" dirty="0"/>
              <a:t>  </a:t>
            </a:r>
            <a:r>
              <a:rPr lang="en-US" sz="2400" b="1" dirty="0"/>
              <a:t>If my people  …will humble themselves  …and turn from their wicked ways  …then I will hear from heaven and forgive their sins and </a:t>
            </a:r>
            <a:r>
              <a:rPr lang="en-US" sz="2400" b="1" i="1" dirty="0">
                <a:solidFill>
                  <a:schemeClr val="accent2">
                    <a:lumMod val="75000"/>
                  </a:schemeClr>
                </a:solidFill>
              </a:rPr>
              <a:t>heal their land</a:t>
            </a:r>
            <a:r>
              <a:rPr lang="en-US" sz="2400" b="1" dirty="0"/>
              <a:t>.</a:t>
            </a:r>
            <a:endParaRPr lang="en-AU" sz="2400" dirty="0"/>
          </a:p>
          <a:p>
            <a:r>
              <a:rPr lang="en-US" sz="2400" u="sng" dirty="0" err="1"/>
              <a:t>Jer</a:t>
            </a:r>
            <a:r>
              <a:rPr lang="en-US" sz="2400" u="sng" dirty="0"/>
              <a:t> 31:33</a:t>
            </a:r>
            <a:r>
              <a:rPr lang="en-US" sz="2400" dirty="0"/>
              <a:t>  </a:t>
            </a:r>
            <a:r>
              <a:rPr lang="en-US" sz="2400" b="1" dirty="0"/>
              <a:t>I will put my law in their inward parts, and write it in their hearts.</a:t>
            </a:r>
            <a:endParaRPr lang="en-AU" sz="2400" dirty="0"/>
          </a:p>
          <a:p>
            <a:r>
              <a:rPr lang="en-US" sz="2400" i="1" dirty="0"/>
              <a:t>The prophet Jeremiah tells of a wonderful plan God has to set things right.  This plan is implemented in the New Testament.</a:t>
            </a:r>
            <a:endParaRPr lang="en-AU" sz="2400" i="1" dirty="0"/>
          </a:p>
          <a:p>
            <a:r>
              <a:rPr lang="en-US" sz="2400" u="sng" dirty="0" err="1"/>
              <a:t>Jn</a:t>
            </a:r>
            <a:r>
              <a:rPr lang="en-US" sz="2400" u="sng" dirty="0"/>
              <a:t> 3:16</a:t>
            </a:r>
            <a:r>
              <a:rPr lang="en-US" sz="2400" dirty="0"/>
              <a:t>  </a:t>
            </a:r>
            <a:r>
              <a:rPr lang="en-US" sz="2400" b="1" dirty="0"/>
              <a:t>God so loved the </a:t>
            </a:r>
            <a:r>
              <a:rPr lang="en-US" sz="2400" b="1" i="1" dirty="0">
                <a:solidFill>
                  <a:schemeClr val="accent2">
                    <a:lumMod val="75000"/>
                  </a:schemeClr>
                </a:solidFill>
              </a:rPr>
              <a:t>world</a:t>
            </a:r>
            <a:r>
              <a:rPr lang="en-US" sz="2400" b="1" dirty="0"/>
              <a:t> that he gave his only begotten Son</a:t>
            </a:r>
            <a:r>
              <a:rPr lang="en-US" sz="2400" dirty="0"/>
              <a:t> (AV)</a:t>
            </a:r>
            <a:endParaRPr lang="en-AU" sz="2400" dirty="0"/>
          </a:p>
        </p:txBody>
      </p:sp>
    </p:spTree>
    <p:extLst>
      <p:ext uri="{BB962C8B-B14F-4D97-AF65-F5344CB8AC3E}">
        <p14:creationId xmlns:p14="http://schemas.microsoft.com/office/powerpoint/2010/main" val="1127530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8201025" cy="614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35896" y="3284984"/>
            <a:ext cx="4752528" cy="2677656"/>
          </a:xfrm>
          <a:prstGeom prst="rect">
            <a:avLst/>
          </a:prstGeom>
          <a:solidFill>
            <a:schemeClr val="bg1"/>
          </a:solidFill>
          <a:ln w="19050">
            <a:solidFill>
              <a:schemeClr val="tx1"/>
            </a:solidFill>
          </a:ln>
        </p:spPr>
        <p:txBody>
          <a:bodyPr wrap="square" rtlCol="0">
            <a:spAutoFit/>
          </a:bodyPr>
          <a:lstStyle/>
          <a:p>
            <a:r>
              <a:rPr lang="en-AU" sz="2800" dirty="0"/>
              <a:t>If the whole Creation suffered in the Fall, may we expect to find other species caught up in God’s plan of salvation?  Yes, because the ‘world’ includes the plants and animals. </a:t>
            </a:r>
          </a:p>
        </p:txBody>
      </p:sp>
    </p:spTree>
    <p:extLst>
      <p:ext uri="{BB962C8B-B14F-4D97-AF65-F5344CB8AC3E}">
        <p14:creationId xmlns:p14="http://schemas.microsoft.com/office/powerpoint/2010/main" val="3689798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87524"/>
            <a:ext cx="5467350"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91680" y="4365104"/>
            <a:ext cx="5467350" cy="1938992"/>
          </a:xfrm>
          <a:prstGeom prst="rect">
            <a:avLst/>
          </a:prstGeom>
          <a:noFill/>
          <a:ln w="38100">
            <a:solidFill>
              <a:schemeClr val="tx2">
                <a:lumMod val="60000"/>
                <a:lumOff val="40000"/>
              </a:schemeClr>
            </a:solidFill>
          </a:ln>
        </p:spPr>
        <p:txBody>
          <a:bodyPr wrap="square" rtlCol="0">
            <a:spAutoFit/>
          </a:bodyPr>
          <a:lstStyle/>
          <a:p>
            <a:r>
              <a:rPr lang="en-US" sz="2400" u="sng" dirty="0"/>
              <a:t>Col 1:19, 20</a:t>
            </a:r>
            <a:r>
              <a:rPr lang="en-US" sz="2400" dirty="0"/>
              <a:t>  </a:t>
            </a:r>
            <a:r>
              <a:rPr lang="en-US" sz="2400" b="1" dirty="0"/>
              <a:t>For God was pleased to have all his fullness dwell in him and through him to reconcile to himself </a:t>
            </a:r>
            <a:r>
              <a:rPr lang="en-US" sz="2400" b="1" dirty="0">
                <a:solidFill>
                  <a:schemeClr val="accent2">
                    <a:lumMod val="75000"/>
                  </a:schemeClr>
                </a:solidFill>
              </a:rPr>
              <a:t>all things  </a:t>
            </a:r>
            <a:r>
              <a:rPr lang="en-US" sz="2400" b="1" dirty="0"/>
              <a:t>… by making peace through his blood, shed on the cross.</a:t>
            </a:r>
            <a:endParaRPr lang="en-AU" sz="2400" dirty="0"/>
          </a:p>
        </p:txBody>
      </p:sp>
    </p:spTree>
    <p:extLst>
      <p:ext uri="{BB962C8B-B14F-4D97-AF65-F5344CB8AC3E}">
        <p14:creationId xmlns:p14="http://schemas.microsoft.com/office/powerpoint/2010/main" val="2006560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208912" cy="646331"/>
          </a:xfrm>
          <a:prstGeom prst="rect">
            <a:avLst/>
          </a:prstGeom>
          <a:noFill/>
          <a:ln w="38100">
            <a:solidFill>
              <a:schemeClr val="bg2">
                <a:lumMod val="25000"/>
              </a:schemeClr>
            </a:solidFill>
          </a:ln>
        </p:spPr>
        <p:txBody>
          <a:bodyPr wrap="square" rtlCol="0">
            <a:spAutoFit/>
          </a:bodyPr>
          <a:lstStyle/>
          <a:p>
            <a:pPr algn="ctr"/>
            <a:r>
              <a:rPr lang="en-US" sz="3600" b="1" i="1" dirty="0" smtClean="0">
                <a:solidFill>
                  <a:schemeClr val="bg2">
                    <a:lumMod val="50000"/>
                  </a:schemeClr>
                </a:solidFill>
              </a:rPr>
              <a:t>What did Jesus say concerning animals?</a:t>
            </a:r>
            <a:endParaRPr lang="en-AU" sz="3600" b="1" i="1" dirty="0">
              <a:solidFill>
                <a:schemeClr val="bg2">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3939901" cy="5246956"/>
          </a:xfrm>
          <a:prstGeom prst="rect">
            <a:avLst/>
          </a:prstGeom>
          <a:noFill/>
          <a:ln w="9525">
            <a:solidFill>
              <a:schemeClr val="tx1">
                <a:lumMod val="75000"/>
                <a:lumOff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12443" y="2132856"/>
            <a:ext cx="4464496" cy="4524315"/>
          </a:xfrm>
          <a:prstGeom prst="rect">
            <a:avLst/>
          </a:prstGeom>
          <a:noFill/>
        </p:spPr>
        <p:txBody>
          <a:bodyPr wrap="square" rtlCol="0">
            <a:spAutoFit/>
          </a:bodyPr>
          <a:lstStyle/>
          <a:p>
            <a:r>
              <a:rPr lang="en-AU" sz="2400" u="sng" dirty="0" err="1"/>
              <a:t>Jn</a:t>
            </a:r>
            <a:r>
              <a:rPr lang="en-AU" sz="2400" u="sng" dirty="0"/>
              <a:t> 10:11</a:t>
            </a:r>
            <a:r>
              <a:rPr lang="en-AU" sz="2400" dirty="0"/>
              <a:t>  </a:t>
            </a:r>
            <a:r>
              <a:rPr lang="en-AU" sz="2400" b="1" dirty="0"/>
              <a:t>I am the good shepherd.  The good shepherd lays down his life for the sheep.</a:t>
            </a:r>
            <a:endParaRPr lang="en-AU" sz="2400" i="1" dirty="0"/>
          </a:p>
          <a:p>
            <a:r>
              <a:rPr lang="en-AU" sz="2400" i="1" dirty="0"/>
              <a:t>The value of the sheep to God underpins the validity of this text as do other loving images of sheep and shepherd in the Bible.</a:t>
            </a:r>
          </a:p>
          <a:p>
            <a:r>
              <a:rPr lang="en-AU" sz="2400" u="sng" dirty="0"/>
              <a:t>Mt 23:37</a:t>
            </a:r>
            <a:r>
              <a:rPr lang="en-AU" sz="2400" dirty="0"/>
              <a:t>  </a:t>
            </a:r>
            <a:r>
              <a:rPr lang="en-AU" sz="2400" b="1" dirty="0"/>
              <a:t>…how often I have longed to gather your children together, as a hen gathers her chicks under her wings, but you were not willing.</a:t>
            </a:r>
            <a:endParaRPr lang="en-AU" sz="2400" i="1" dirty="0"/>
          </a:p>
        </p:txBody>
      </p:sp>
      <p:sp>
        <p:nvSpPr>
          <p:cNvPr id="5" name="TextBox 4"/>
          <p:cNvSpPr txBox="1"/>
          <p:nvPr/>
        </p:nvSpPr>
        <p:spPr>
          <a:xfrm>
            <a:off x="4499992" y="1086490"/>
            <a:ext cx="4464496" cy="1200329"/>
          </a:xfrm>
          <a:prstGeom prst="rect">
            <a:avLst/>
          </a:prstGeom>
          <a:noFill/>
        </p:spPr>
        <p:txBody>
          <a:bodyPr wrap="square" rtlCol="0">
            <a:spAutoFit/>
          </a:bodyPr>
          <a:lstStyle/>
          <a:p>
            <a:r>
              <a:rPr lang="en-AU" sz="2400" u="sng" dirty="0"/>
              <a:t>Lk 12:6</a:t>
            </a:r>
            <a:r>
              <a:rPr lang="en-AU" sz="2400" dirty="0"/>
              <a:t>  </a:t>
            </a:r>
            <a:r>
              <a:rPr lang="en-AU" sz="2400" b="1" dirty="0"/>
              <a:t>Are not five sparrows sold for two pennies?  Yet not one of them is forgotten by God.</a:t>
            </a:r>
            <a:endParaRPr lang="en-AU" sz="2400" dirty="0"/>
          </a:p>
        </p:txBody>
      </p:sp>
    </p:spTree>
    <p:extLst>
      <p:ext uri="{BB962C8B-B14F-4D97-AF65-F5344CB8AC3E}">
        <p14:creationId xmlns:p14="http://schemas.microsoft.com/office/powerpoint/2010/main" val="678383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1077218"/>
          </a:xfrm>
          <a:prstGeom prst="rect">
            <a:avLst/>
          </a:prstGeom>
          <a:noFill/>
        </p:spPr>
        <p:txBody>
          <a:bodyPr wrap="square" rtlCol="0">
            <a:spAutoFit/>
          </a:bodyPr>
          <a:lstStyle/>
          <a:p>
            <a:pPr algn="ctr"/>
            <a:r>
              <a:rPr lang="en-AU" sz="3200" b="1" i="1" dirty="0" smtClean="0">
                <a:solidFill>
                  <a:schemeClr val="accent2">
                    <a:lumMod val="75000"/>
                  </a:schemeClr>
                </a:solidFill>
              </a:rPr>
              <a:t>Does God want us to care about plants and animals?</a:t>
            </a:r>
            <a:endParaRPr lang="en-AU" sz="3200" b="1" i="1" dirty="0">
              <a:solidFill>
                <a:schemeClr val="accent2">
                  <a:lumMod val="75000"/>
                </a:schemeClr>
              </a:solidFill>
            </a:endParaRPr>
          </a:p>
        </p:txBody>
      </p:sp>
      <p:sp>
        <p:nvSpPr>
          <p:cNvPr id="3" name="TextBox 2"/>
          <p:cNvSpPr txBox="1"/>
          <p:nvPr/>
        </p:nvSpPr>
        <p:spPr>
          <a:xfrm>
            <a:off x="683568" y="1628800"/>
            <a:ext cx="7992888" cy="3970318"/>
          </a:xfrm>
          <a:prstGeom prst="rect">
            <a:avLst/>
          </a:prstGeom>
          <a:noFill/>
          <a:ln w="57150">
            <a:solidFill>
              <a:schemeClr val="tx2">
                <a:lumMod val="60000"/>
                <a:lumOff val="40000"/>
              </a:schemeClr>
            </a:solidFill>
          </a:ln>
        </p:spPr>
        <p:txBody>
          <a:bodyPr wrap="square" rtlCol="0">
            <a:spAutoFit/>
          </a:bodyPr>
          <a:lstStyle/>
          <a:p>
            <a:r>
              <a:rPr lang="en-US" sz="2800" u="sng" dirty="0"/>
              <a:t>Ro 8:23</a:t>
            </a:r>
            <a:r>
              <a:rPr lang="en-US" sz="2800" dirty="0"/>
              <a:t>  </a:t>
            </a:r>
            <a:r>
              <a:rPr lang="en-US" sz="2800" b="1" dirty="0"/>
              <a:t>We know that the whole creation has been groaning as in the pains of childbirth right up to the present time.</a:t>
            </a:r>
          </a:p>
          <a:p>
            <a:endParaRPr lang="en-AU" sz="2800" dirty="0"/>
          </a:p>
          <a:p>
            <a:r>
              <a:rPr lang="en-US" sz="2800" u="sng" dirty="0"/>
              <a:t>Ro 8:19 – 22</a:t>
            </a:r>
            <a:r>
              <a:rPr lang="en-US" sz="2800" dirty="0"/>
              <a:t>  </a:t>
            </a:r>
            <a:r>
              <a:rPr lang="en-US" sz="2800" b="1" dirty="0"/>
              <a:t>The creation waits in eager expectation for the sons of God to be revealed  …in the hope that the creation itself will be liberated  … and brought into the glorious freedom of the children of God.</a:t>
            </a:r>
            <a:endParaRPr lang="en-AU" sz="2800" dirty="0"/>
          </a:p>
        </p:txBody>
      </p:sp>
    </p:spTree>
    <p:extLst>
      <p:ext uri="{BB962C8B-B14F-4D97-AF65-F5344CB8AC3E}">
        <p14:creationId xmlns:p14="http://schemas.microsoft.com/office/powerpoint/2010/main" val="52841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Owner\My Documents\PHOTO CC Studies N0 4 Blue Bof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60648"/>
            <a:ext cx="4248472" cy="5112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1640" y="620687"/>
            <a:ext cx="6264696" cy="1200329"/>
          </a:xfrm>
          <a:prstGeom prst="rect">
            <a:avLst/>
          </a:prstGeom>
          <a:solidFill>
            <a:schemeClr val="bg1"/>
          </a:solidFill>
          <a:ln w="19050">
            <a:solidFill>
              <a:schemeClr val="tx1"/>
            </a:solidFill>
          </a:ln>
        </p:spPr>
        <p:txBody>
          <a:bodyPr wrap="square" rtlCol="0">
            <a:spAutoFit/>
          </a:bodyPr>
          <a:lstStyle/>
          <a:p>
            <a:pPr algn="ctr"/>
            <a:r>
              <a:rPr lang="en-AU" sz="3600" b="1" dirty="0" smtClean="0"/>
              <a:t>How are we enabled to do God’s work in the world?</a:t>
            </a:r>
            <a:endParaRPr lang="en-AU" sz="3600" b="1" dirty="0"/>
          </a:p>
        </p:txBody>
      </p:sp>
      <p:sp>
        <p:nvSpPr>
          <p:cNvPr id="7" name="TextBox 6"/>
          <p:cNvSpPr txBox="1"/>
          <p:nvPr/>
        </p:nvSpPr>
        <p:spPr>
          <a:xfrm>
            <a:off x="3203848" y="4401650"/>
            <a:ext cx="1584176" cy="539517"/>
          </a:xfrm>
          <a:prstGeom prst="rect">
            <a:avLst/>
          </a:prstGeom>
          <a:solidFill>
            <a:schemeClr val="tx1">
              <a:lumMod val="75000"/>
              <a:lumOff val="25000"/>
            </a:schemeClr>
          </a:solidFill>
        </p:spPr>
        <p:txBody>
          <a:bodyPr wrap="square" rtlCol="0">
            <a:spAutoFit/>
          </a:bodyPr>
          <a:lstStyle/>
          <a:p>
            <a:endParaRPr lang="en-AU" dirty="0"/>
          </a:p>
        </p:txBody>
      </p:sp>
      <p:sp>
        <p:nvSpPr>
          <p:cNvPr id="8" name="TextBox 7"/>
          <p:cNvSpPr txBox="1"/>
          <p:nvPr/>
        </p:nvSpPr>
        <p:spPr>
          <a:xfrm>
            <a:off x="107504" y="6812281"/>
            <a:ext cx="45719" cy="45719"/>
          </a:xfrm>
          <a:prstGeom prst="rect">
            <a:avLst/>
          </a:prstGeom>
          <a:noFill/>
          <a:ln w="3175">
            <a:solidFill>
              <a:schemeClr val="tx1"/>
            </a:solidFill>
          </a:ln>
        </p:spPr>
        <p:txBody>
          <a:bodyPr wrap="square" rtlCol="0">
            <a:spAutoFit/>
          </a:bodyPr>
          <a:lstStyle/>
          <a:p>
            <a:endParaRPr lang="en-AU" dirty="0"/>
          </a:p>
        </p:txBody>
      </p:sp>
      <p:sp>
        <p:nvSpPr>
          <p:cNvPr id="10" name="TextBox 9"/>
          <p:cNvSpPr txBox="1"/>
          <p:nvPr/>
        </p:nvSpPr>
        <p:spPr>
          <a:xfrm>
            <a:off x="1115616" y="5373216"/>
            <a:ext cx="6912768" cy="1200329"/>
          </a:xfrm>
          <a:prstGeom prst="rect">
            <a:avLst/>
          </a:prstGeom>
          <a:noFill/>
          <a:ln w="19050">
            <a:solidFill>
              <a:schemeClr val="tx1"/>
            </a:solidFill>
          </a:ln>
        </p:spPr>
        <p:txBody>
          <a:bodyPr wrap="square" rtlCol="0">
            <a:spAutoFit/>
          </a:bodyPr>
          <a:lstStyle/>
          <a:p>
            <a:pPr algn="ctr"/>
            <a:r>
              <a:rPr lang="en-AU" sz="3600" b="1" dirty="0" smtClean="0"/>
              <a:t>When our hearts are changed through the Cross.</a:t>
            </a:r>
            <a:endParaRPr lang="en-AU" sz="3600" b="1" dirty="0"/>
          </a:p>
        </p:txBody>
      </p:sp>
      <p:sp>
        <p:nvSpPr>
          <p:cNvPr id="11" name="TextBox 10"/>
          <p:cNvSpPr txBox="1"/>
          <p:nvPr/>
        </p:nvSpPr>
        <p:spPr>
          <a:xfrm>
            <a:off x="6804248" y="3933056"/>
            <a:ext cx="2232248" cy="584775"/>
          </a:xfrm>
          <a:prstGeom prst="rect">
            <a:avLst/>
          </a:prstGeom>
          <a:noFill/>
        </p:spPr>
        <p:txBody>
          <a:bodyPr wrap="square" rtlCol="0">
            <a:spAutoFit/>
          </a:bodyPr>
          <a:lstStyle/>
          <a:p>
            <a:r>
              <a:rPr lang="en-AU" sz="1600" b="1" dirty="0" smtClean="0"/>
              <a:t>Blue Bird of Paradise, Papua New Guinea</a:t>
            </a:r>
            <a:endParaRPr lang="en-AU" sz="1600" b="1" dirty="0"/>
          </a:p>
        </p:txBody>
      </p:sp>
    </p:spTree>
    <p:extLst>
      <p:ext uri="{BB962C8B-B14F-4D97-AF65-F5344CB8AC3E}">
        <p14:creationId xmlns:p14="http://schemas.microsoft.com/office/powerpoint/2010/main" val="966400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28575">
            <a:solidFill>
              <a:srgbClr val="0070C0"/>
            </a:solidFill>
          </a:ln>
        </p:spPr>
        <p:txBody>
          <a:bodyPr>
            <a:normAutofit/>
          </a:bodyPr>
          <a:lstStyle/>
          <a:p>
            <a:r>
              <a:rPr lang="en-AU" sz="4000" b="1" i="1" dirty="0" smtClean="0">
                <a:solidFill>
                  <a:srgbClr val="0070C0"/>
                </a:solidFill>
              </a:rPr>
              <a:t>THE CROSS - Healed relationships</a:t>
            </a:r>
            <a:endParaRPr lang="en-AU" sz="4000" b="1" i="1" dirty="0">
              <a:solidFill>
                <a:srgbClr val="0070C0"/>
              </a:solidFill>
            </a:endParaRPr>
          </a:p>
        </p:txBody>
      </p:sp>
      <p:sp>
        <p:nvSpPr>
          <p:cNvPr id="3" name="TextBox 2"/>
          <p:cNvSpPr txBox="1"/>
          <p:nvPr/>
        </p:nvSpPr>
        <p:spPr>
          <a:xfrm>
            <a:off x="3779912" y="1700808"/>
            <a:ext cx="1440160" cy="707886"/>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AU" sz="4000" b="1" dirty="0" smtClean="0">
                <a:solidFill>
                  <a:schemeClr val="tx2"/>
                </a:solidFill>
              </a:rPr>
              <a:t>God</a:t>
            </a:r>
            <a:endParaRPr lang="en-AU" sz="4000" b="1" dirty="0">
              <a:solidFill>
                <a:schemeClr val="tx2"/>
              </a:solidFill>
            </a:endParaRPr>
          </a:p>
        </p:txBody>
      </p:sp>
      <p:sp>
        <p:nvSpPr>
          <p:cNvPr id="4" name="TextBox 3"/>
          <p:cNvSpPr txBox="1"/>
          <p:nvPr/>
        </p:nvSpPr>
        <p:spPr>
          <a:xfrm>
            <a:off x="3923928" y="4005064"/>
            <a:ext cx="1296144" cy="707886"/>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AU" sz="4000" b="1" dirty="0" smtClean="0">
                <a:solidFill>
                  <a:schemeClr val="tx2"/>
                </a:solidFill>
              </a:rPr>
              <a:t>Self</a:t>
            </a:r>
            <a:endParaRPr lang="en-AU" sz="4000" b="1" dirty="0">
              <a:solidFill>
                <a:schemeClr val="tx2"/>
              </a:solidFill>
            </a:endParaRPr>
          </a:p>
        </p:txBody>
      </p:sp>
      <p:sp>
        <p:nvSpPr>
          <p:cNvPr id="5" name="TextBox 4"/>
          <p:cNvSpPr txBox="1"/>
          <p:nvPr/>
        </p:nvSpPr>
        <p:spPr>
          <a:xfrm>
            <a:off x="827584" y="5496036"/>
            <a:ext cx="1656184" cy="646331"/>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AU" sz="3600" b="1" dirty="0" smtClean="0">
                <a:solidFill>
                  <a:schemeClr val="tx2"/>
                </a:solidFill>
              </a:rPr>
              <a:t>Others</a:t>
            </a:r>
            <a:endParaRPr lang="en-AU" sz="3600" b="1" dirty="0">
              <a:solidFill>
                <a:schemeClr val="tx2"/>
              </a:solidFill>
            </a:endParaRPr>
          </a:p>
        </p:txBody>
      </p:sp>
      <p:sp>
        <p:nvSpPr>
          <p:cNvPr id="6" name="TextBox 5"/>
          <p:cNvSpPr txBox="1"/>
          <p:nvPr/>
        </p:nvSpPr>
        <p:spPr>
          <a:xfrm>
            <a:off x="6732240" y="5496036"/>
            <a:ext cx="1944216" cy="646331"/>
          </a:xfrm>
          <a:prstGeom prst="rect">
            <a:avLst/>
          </a:prstGeom>
          <a:solidFill>
            <a:schemeClr val="accent1">
              <a:lumMod val="20000"/>
              <a:lumOff val="80000"/>
            </a:schemeClr>
          </a:solidFill>
          <a:ln>
            <a:solidFill>
              <a:schemeClr val="bg1">
                <a:lumMod val="85000"/>
              </a:schemeClr>
            </a:solidFill>
          </a:ln>
        </p:spPr>
        <p:txBody>
          <a:bodyPr wrap="square" rtlCol="0">
            <a:spAutoFit/>
          </a:bodyPr>
          <a:lstStyle/>
          <a:p>
            <a:pPr algn="ctr"/>
            <a:r>
              <a:rPr lang="en-AU" sz="3600" b="1" dirty="0" smtClean="0">
                <a:solidFill>
                  <a:schemeClr val="tx2"/>
                </a:solidFill>
              </a:rPr>
              <a:t>Nature</a:t>
            </a:r>
            <a:endParaRPr lang="en-AU" sz="3600" b="1" dirty="0">
              <a:solidFill>
                <a:schemeClr val="tx2"/>
              </a:solidFill>
            </a:endParaRPr>
          </a:p>
        </p:txBody>
      </p:sp>
      <p:cxnSp>
        <p:nvCxnSpPr>
          <p:cNvPr id="8" name="Straight Connector 7"/>
          <p:cNvCxnSpPr/>
          <p:nvPr/>
        </p:nvCxnSpPr>
        <p:spPr>
          <a:xfrm>
            <a:off x="4499992" y="2564904"/>
            <a:ext cx="0" cy="12961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64088" y="4894727"/>
            <a:ext cx="1152128" cy="904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27784" y="4869160"/>
            <a:ext cx="1152128" cy="7920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23928" y="2963736"/>
            <a:ext cx="1584176" cy="461665"/>
          </a:xfrm>
          <a:prstGeom prst="rect">
            <a:avLst/>
          </a:prstGeom>
          <a:solidFill>
            <a:schemeClr val="bg1"/>
          </a:solidFill>
          <a:ln>
            <a:solidFill>
              <a:schemeClr val="bg1"/>
            </a:solidFill>
          </a:ln>
        </p:spPr>
        <p:txBody>
          <a:bodyPr wrap="square" rtlCol="0">
            <a:spAutoFit/>
          </a:bodyPr>
          <a:lstStyle/>
          <a:p>
            <a:r>
              <a:rPr lang="en-AU" sz="2400" b="1" dirty="0" smtClean="0"/>
              <a:t>Restored</a:t>
            </a:r>
            <a:endParaRPr lang="en-AU" sz="2400" b="1" dirty="0"/>
          </a:p>
        </p:txBody>
      </p:sp>
      <p:sp>
        <p:nvSpPr>
          <p:cNvPr id="16" name="TextBox 15"/>
          <p:cNvSpPr txBox="1"/>
          <p:nvPr/>
        </p:nvSpPr>
        <p:spPr>
          <a:xfrm>
            <a:off x="5724128" y="5034371"/>
            <a:ext cx="1584176" cy="461665"/>
          </a:xfrm>
          <a:prstGeom prst="rect">
            <a:avLst/>
          </a:prstGeom>
          <a:solidFill>
            <a:schemeClr val="bg1"/>
          </a:solidFill>
          <a:ln>
            <a:solidFill>
              <a:schemeClr val="bg1"/>
            </a:solidFill>
          </a:ln>
        </p:spPr>
        <p:txBody>
          <a:bodyPr wrap="square" rtlCol="0">
            <a:spAutoFit/>
          </a:bodyPr>
          <a:lstStyle/>
          <a:p>
            <a:r>
              <a:rPr lang="en-AU" sz="2400" b="1" dirty="0" smtClean="0"/>
              <a:t>Restored</a:t>
            </a:r>
            <a:endParaRPr lang="en-AU" sz="2400" b="1" dirty="0"/>
          </a:p>
        </p:txBody>
      </p:sp>
      <p:sp>
        <p:nvSpPr>
          <p:cNvPr id="17" name="TextBox 16"/>
          <p:cNvSpPr txBox="1"/>
          <p:nvPr/>
        </p:nvSpPr>
        <p:spPr>
          <a:xfrm>
            <a:off x="1763688" y="4981587"/>
            <a:ext cx="1515579" cy="461665"/>
          </a:xfrm>
          <a:prstGeom prst="rect">
            <a:avLst/>
          </a:prstGeom>
          <a:solidFill>
            <a:schemeClr val="bg1"/>
          </a:solidFill>
          <a:ln>
            <a:solidFill>
              <a:schemeClr val="bg1"/>
            </a:solidFill>
          </a:ln>
        </p:spPr>
        <p:txBody>
          <a:bodyPr wrap="square" rtlCol="0">
            <a:spAutoFit/>
          </a:bodyPr>
          <a:lstStyle/>
          <a:p>
            <a:r>
              <a:rPr lang="en-AU" sz="2400" b="1" dirty="0" smtClean="0"/>
              <a:t>Restored</a:t>
            </a:r>
            <a:endParaRPr lang="en-AU" sz="2400" b="1" dirty="0"/>
          </a:p>
        </p:txBody>
      </p:sp>
    </p:spTree>
    <p:extLst>
      <p:ext uri="{BB962C8B-B14F-4D97-AF65-F5344CB8AC3E}">
        <p14:creationId xmlns:p14="http://schemas.microsoft.com/office/powerpoint/2010/main" val="1173448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3581"/>
            <a:ext cx="8424935" cy="511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504" y="5589240"/>
            <a:ext cx="8928992" cy="584775"/>
          </a:xfrm>
          <a:prstGeom prst="rect">
            <a:avLst/>
          </a:prstGeom>
          <a:solidFill>
            <a:srgbClr val="EEF1C5"/>
          </a:solidFill>
          <a:ln>
            <a:solidFill>
              <a:schemeClr val="tx1"/>
            </a:solidFill>
          </a:ln>
        </p:spPr>
        <p:txBody>
          <a:bodyPr wrap="square" rtlCol="0">
            <a:spAutoFit/>
          </a:bodyPr>
          <a:lstStyle/>
          <a:p>
            <a:pPr algn="ctr"/>
            <a:r>
              <a:rPr lang="en-US" sz="3200" u="sng" dirty="0"/>
              <a:t>Mk 16:15</a:t>
            </a:r>
            <a:r>
              <a:rPr lang="en-US" sz="3200" dirty="0"/>
              <a:t> </a:t>
            </a:r>
            <a:r>
              <a:rPr lang="en-US" sz="3200" b="1" dirty="0" smtClean="0"/>
              <a:t>… </a:t>
            </a:r>
            <a:r>
              <a:rPr lang="en-US" sz="2800" b="1" dirty="0"/>
              <a:t>preach</a:t>
            </a:r>
            <a:r>
              <a:rPr lang="en-US" sz="3200" b="1" dirty="0"/>
              <a:t> the good news to all creation</a:t>
            </a:r>
            <a:endParaRPr lang="en-AU" sz="3200" dirty="0"/>
          </a:p>
        </p:txBody>
      </p:sp>
    </p:spTree>
    <p:extLst>
      <p:ext uri="{BB962C8B-B14F-4D97-AF65-F5344CB8AC3E}">
        <p14:creationId xmlns:p14="http://schemas.microsoft.com/office/powerpoint/2010/main" val="247920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352928" cy="5262979"/>
          </a:xfrm>
          <a:prstGeom prst="rect">
            <a:avLst/>
          </a:prstGeom>
          <a:noFill/>
        </p:spPr>
        <p:txBody>
          <a:bodyPr wrap="square" rtlCol="0">
            <a:spAutoFit/>
          </a:bodyPr>
          <a:lstStyle/>
          <a:p>
            <a:r>
              <a:rPr lang="en-US" sz="2400" u="sng" dirty="0"/>
              <a:t>Gen 1:1</a:t>
            </a:r>
            <a:r>
              <a:rPr lang="en-US" sz="2400" dirty="0"/>
              <a:t>  </a:t>
            </a:r>
            <a:r>
              <a:rPr lang="en-US" sz="2400" b="1" dirty="0"/>
              <a:t>In the beginning God created the heavens and the earth.</a:t>
            </a:r>
            <a:r>
              <a:rPr lang="en-US" sz="2400" dirty="0"/>
              <a:t> (NIV</a:t>
            </a:r>
            <a:r>
              <a:rPr lang="en-US" sz="2400" dirty="0" smtClean="0"/>
              <a:t>)</a:t>
            </a:r>
          </a:p>
          <a:p>
            <a:r>
              <a:rPr lang="en-US" sz="2400" u="sng" dirty="0"/>
              <a:t>Gen 1:11</a:t>
            </a:r>
            <a:r>
              <a:rPr lang="en-US" sz="2400" dirty="0"/>
              <a:t>  </a:t>
            </a:r>
            <a:r>
              <a:rPr lang="en-US" sz="2400" b="1" dirty="0"/>
              <a:t>...'let the land produce vegetation: seed-bearing plants and trees on the land that bear fruit with seed in it ...'</a:t>
            </a:r>
            <a:endParaRPr lang="en-AU" sz="2400" dirty="0"/>
          </a:p>
          <a:p>
            <a:r>
              <a:rPr lang="en-US" sz="2400" i="1" dirty="0"/>
              <a:t>Plants were created, with seeds to reproduce their own species.</a:t>
            </a:r>
            <a:endParaRPr lang="en-AU" sz="2400" dirty="0"/>
          </a:p>
          <a:p>
            <a:r>
              <a:rPr lang="en-US" sz="2400" u="sng" dirty="0"/>
              <a:t>Gen 1: 21</a:t>
            </a:r>
            <a:r>
              <a:rPr lang="en-US" sz="2400" dirty="0"/>
              <a:t>  </a:t>
            </a:r>
            <a:r>
              <a:rPr lang="en-US" sz="2400" b="1" dirty="0"/>
              <a:t>God created the great creatures of the sea  ...and every winged bird</a:t>
            </a:r>
            <a:r>
              <a:rPr lang="en-US" sz="2400" dirty="0"/>
              <a:t>  (NIV)</a:t>
            </a:r>
            <a:endParaRPr lang="en-AU" sz="2400" dirty="0"/>
          </a:p>
          <a:p>
            <a:r>
              <a:rPr lang="en-US" sz="2400" u="sng" dirty="0"/>
              <a:t>Gen 1:22</a:t>
            </a:r>
            <a:r>
              <a:rPr lang="en-US" sz="2400" dirty="0"/>
              <a:t>  </a:t>
            </a:r>
            <a:r>
              <a:rPr lang="en-US" sz="2400" b="1" dirty="0"/>
              <a:t>And God blessed them, saying, Be fruitful, and multiply...</a:t>
            </a:r>
            <a:r>
              <a:rPr lang="en-US" sz="2400" dirty="0"/>
              <a:t> (AV</a:t>
            </a:r>
            <a:r>
              <a:rPr lang="en-US" sz="2400" dirty="0" smtClean="0"/>
              <a:t>)</a:t>
            </a:r>
          </a:p>
          <a:p>
            <a:r>
              <a:rPr lang="en-US" sz="2400" i="1" dirty="0" smtClean="0"/>
              <a:t>The animals were first to be given this blessing.</a:t>
            </a:r>
            <a:endParaRPr lang="en-AU" sz="2400" i="1" dirty="0"/>
          </a:p>
          <a:p>
            <a:r>
              <a:rPr lang="en-US" sz="2400" u="sng" dirty="0"/>
              <a:t>Gen 1:24</a:t>
            </a:r>
            <a:r>
              <a:rPr lang="en-US" sz="2400" dirty="0"/>
              <a:t>  </a:t>
            </a:r>
            <a:r>
              <a:rPr lang="en-US" sz="2400" b="1" dirty="0"/>
              <a:t>And God said, "Let the land produce  ...livestock, creatures that move along the ground, and wild animals  </a:t>
            </a:r>
            <a:r>
              <a:rPr lang="en-US" sz="2400" b="1" dirty="0" smtClean="0"/>
              <a:t>..."</a:t>
            </a:r>
            <a:endParaRPr lang="en-AU" sz="2400" dirty="0"/>
          </a:p>
          <a:p>
            <a:r>
              <a:rPr lang="en-US" sz="2400" u="sng" dirty="0"/>
              <a:t>Gen 1:31</a:t>
            </a:r>
            <a:r>
              <a:rPr lang="en-US" sz="2400" dirty="0"/>
              <a:t>  </a:t>
            </a:r>
            <a:r>
              <a:rPr lang="en-US" sz="2400" b="1" dirty="0"/>
              <a:t>And God saw every thing that he had made, and, behold, it was very good.</a:t>
            </a:r>
            <a:r>
              <a:rPr lang="en-US" sz="2400" dirty="0"/>
              <a:t>  (AV)</a:t>
            </a:r>
            <a:endParaRPr lang="en-AU" sz="2400" dirty="0"/>
          </a:p>
        </p:txBody>
      </p:sp>
    </p:spTree>
    <p:extLst>
      <p:ext uri="{BB962C8B-B14F-4D97-AF65-F5344CB8AC3E}">
        <p14:creationId xmlns:p14="http://schemas.microsoft.com/office/powerpoint/2010/main" val="267334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60648"/>
            <a:ext cx="7632848" cy="1077218"/>
          </a:xfrm>
          <a:prstGeom prst="rect">
            <a:avLst/>
          </a:prstGeom>
          <a:solidFill>
            <a:schemeClr val="accent2">
              <a:lumMod val="20000"/>
              <a:lumOff val="80000"/>
            </a:schemeClr>
          </a:solidFill>
          <a:ln w="28575">
            <a:solidFill>
              <a:schemeClr val="accent2"/>
            </a:solidFill>
          </a:ln>
        </p:spPr>
        <p:txBody>
          <a:bodyPr wrap="square" rtlCol="0">
            <a:spAutoFit/>
          </a:bodyPr>
          <a:lstStyle/>
          <a:p>
            <a:pPr algn="ctr"/>
            <a:r>
              <a:rPr lang="en-AU" sz="3200" b="1" i="1" dirty="0" smtClean="0">
                <a:solidFill>
                  <a:schemeClr val="accent2">
                    <a:lumMod val="75000"/>
                  </a:schemeClr>
                </a:solidFill>
              </a:rPr>
              <a:t>What about the ‘End Times’?</a:t>
            </a:r>
          </a:p>
          <a:p>
            <a:pPr algn="ctr"/>
            <a:r>
              <a:rPr lang="en-AU" sz="3200" b="1" i="1" dirty="0" smtClean="0">
                <a:solidFill>
                  <a:schemeClr val="accent2">
                    <a:lumMod val="75000"/>
                  </a:schemeClr>
                </a:solidFill>
              </a:rPr>
              <a:t>(eschatology)</a:t>
            </a:r>
            <a:endParaRPr lang="en-AU" sz="3200" b="1" i="1" dirty="0">
              <a:solidFill>
                <a:schemeClr val="accent2">
                  <a:lumMod val="75000"/>
                </a:schemeClr>
              </a:solidFill>
            </a:endParaRPr>
          </a:p>
        </p:txBody>
      </p:sp>
      <p:sp>
        <p:nvSpPr>
          <p:cNvPr id="3" name="TextBox 2"/>
          <p:cNvSpPr txBox="1"/>
          <p:nvPr/>
        </p:nvSpPr>
        <p:spPr>
          <a:xfrm>
            <a:off x="359532" y="1484784"/>
            <a:ext cx="8568952" cy="3785652"/>
          </a:xfrm>
          <a:prstGeom prst="rect">
            <a:avLst/>
          </a:prstGeom>
          <a:noFill/>
        </p:spPr>
        <p:txBody>
          <a:bodyPr wrap="square" rtlCol="0">
            <a:spAutoFit/>
          </a:bodyPr>
          <a:lstStyle/>
          <a:p>
            <a:r>
              <a:rPr lang="en-AU" sz="2400" u="sng" dirty="0"/>
              <a:t>Is 11:6,7,9</a:t>
            </a:r>
            <a:r>
              <a:rPr lang="en-AU" sz="2400" dirty="0"/>
              <a:t>  </a:t>
            </a:r>
            <a:r>
              <a:rPr lang="en-AU" sz="2400" b="1" dirty="0"/>
              <a:t>The wolf will live with the lamb; the leopard will lie down with the goat  …and a little child  will lead them.  The cow will feed with the bear   and the lion will eat straw like the ox   …they will neither harm nor destroy on all my holy mountain.</a:t>
            </a:r>
            <a:endParaRPr lang="en-AU" sz="2400" i="1" dirty="0"/>
          </a:p>
          <a:p>
            <a:r>
              <a:rPr lang="en-AU" sz="2400" u="sng" dirty="0"/>
              <a:t>Is 43:20</a:t>
            </a:r>
            <a:r>
              <a:rPr lang="en-AU" sz="2400" dirty="0"/>
              <a:t>  </a:t>
            </a:r>
            <a:r>
              <a:rPr lang="en-AU" sz="2400" b="1" dirty="0"/>
              <a:t>The wild animals honour me</a:t>
            </a:r>
            <a:endParaRPr lang="en-AU" sz="2400" i="1" dirty="0"/>
          </a:p>
          <a:p>
            <a:r>
              <a:rPr lang="en-AU" sz="2400" u="sng" dirty="0" err="1"/>
              <a:t>Hos</a:t>
            </a:r>
            <a:r>
              <a:rPr lang="en-AU" sz="2400" u="sng" dirty="0"/>
              <a:t> 2:18</a:t>
            </a:r>
            <a:r>
              <a:rPr lang="en-AU" sz="2400" dirty="0"/>
              <a:t>  </a:t>
            </a:r>
            <a:r>
              <a:rPr lang="en-AU" sz="2400" b="1" dirty="0"/>
              <a:t>At that time I will make a treaty between you and all the wild animals, birds and snakes, not to fear each other any more.</a:t>
            </a:r>
            <a:endParaRPr lang="en-AU" sz="2400" i="1" dirty="0"/>
          </a:p>
          <a:p>
            <a:r>
              <a:rPr lang="en-AU" sz="2400" i="1" dirty="0"/>
              <a:t>A time of peace and reconciliation is described.</a:t>
            </a:r>
          </a:p>
          <a:p>
            <a:r>
              <a:rPr lang="en-AU" sz="2400" u="sng" dirty="0"/>
              <a:t>Rev 5:13</a:t>
            </a:r>
            <a:r>
              <a:rPr lang="en-AU" sz="2400" dirty="0"/>
              <a:t>  </a:t>
            </a:r>
            <a:r>
              <a:rPr lang="en-AU" sz="2400" b="1" dirty="0"/>
              <a:t>Then I heard every creature in heaven and on earth and under the earth and on the sea, and all that is in them singing …</a:t>
            </a:r>
            <a:endParaRPr lang="en-AU" sz="2400" i="1" dirty="0"/>
          </a:p>
        </p:txBody>
      </p:sp>
    </p:spTree>
    <p:extLst>
      <p:ext uri="{BB962C8B-B14F-4D97-AF65-F5344CB8AC3E}">
        <p14:creationId xmlns:p14="http://schemas.microsoft.com/office/powerpoint/2010/main" val="742852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980728"/>
            <a:ext cx="7272808" cy="3785652"/>
          </a:xfrm>
          <a:prstGeom prst="rect">
            <a:avLst/>
          </a:prstGeom>
          <a:noFill/>
        </p:spPr>
        <p:txBody>
          <a:bodyPr wrap="square" rtlCol="0">
            <a:spAutoFit/>
          </a:bodyPr>
          <a:lstStyle/>
          <a:p>
            <a:r>
              <a:rPr lang="en-US" sz="4800" b="1" i="1" dirty="0" smtClean="0">
                <a:solidFill>
                  <a:srgbClr val="0070C0"/>
                </a:solidFill>
              </a:rPr>
              <a:t>Yes, every creature</a:t>
            </a:r>
          </a:p>
          <a:p>
            <a:endParaRPr lang="en-US" sz="4800" b="1" i="1" dirty="0">
              <a:solidFill>
                <a:srgbClr val="0070C0"/>
              </a:solidFill>
            </a:endParaRPr>
          </a:p>
          <a:p>
            <a:r>
              <a:rPr lang="en-US" sz="4800" b="1" i="1" dirty="0" smtClean="0">
                <a:solidFill>
                  <a:srgbClr val="0070C0"/>
                </a:solidFill>
              </a:rPr>
              <a:t>           </a:t>
            </a:r>
            <a:r>
              <a:rPr lang="en-US" sz="4800" b="1" i="1" dirty="0" smtClean="0"/>
              <a:t>… praising God</a:t>
            </a:r>
          </a:p>
          <a:p>
            <a:endParaRPr lang="en-US" sz="4800" b="1" i="1" dirty="0">
              <a:solidFill>
                <a:srgbClr val="0070C0"/>
              </a:solidFill>
            </a:endParaRPr>
          </a:p>
          <a:p>
            <a:r>
              <a:rPr lang="en-US" sz="4800" b="1" i="1" dirty="0" smtClean="0">
                <a:solidFill>
                  <a:srgbClr val="0070C0"/>
                </a:solidFill>
              </a:rPr>
              <a:t>                    and singing!</a:t>
            </a:r>
            <a:endParaRPr lang="en-AU" sz="4800" b="1" i="1" dirty="0">
              <a:solidFill>
                <a:srgbClr val="0070C0"/>
              </a:solidFill>
            </a:endParaRPr>
          </a:p>
        </p:txBody>
      </p:sp>
    </p:spTree>
    <p:extLst>
      <p:ext uri="{BB962C8B-B14F-4D97-AF65-F5344CB8AC3E}">
        <p14:creationId xmlns:p14="http://schemas.microsoft.com/office/powerpoint/2010/main" val="3641473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i="1" dirty="0" smtClean="0">
                <a:solidFill>
                  <a:schemeClr val="accent2">
                    <a:lumMod val="75000"/>
                  </a:schemeClr>
                </a:solidFill>
              </a:rPr>
              <a:t>Father, Son and Holy Spirit are linked at the Creation</a:t>
            </a:r>
            <a:endParaRPr lang="en-AU" sz="4000" b="1" i="1" dirty="0">
              <a:solidFill>
                <a:schemeClr val="accent2">
                  <a:lumMod val="75000"/>
                </a:schemeClr>
              </a:solidFill>
            </a:endParaRPr>
          </a:p>
        </p:txBody>
      </p:sp>
      <p:sp>
        <p:nvSpPr>
          <p:cNvPr id="3" name="TextBox 2"/>
          <p:cNvSpPr txBox="1"/>
          <p:nvPr/>
        </p:nvSpPr>
        <p:spPr>
          <a:xfrm>
            <a:off x="683568" y="1916832"/>
            <a:ext cx="8136904" cy="4524315"/>
          </a:xfrm>
          <a:prstGeom prst="rect">
            <a:avLst/>
          </a:prstGeom>
          <a:noFill/>
        </p:spPr>
        <p:txBody>
          <a:bodyPr wrap="square" rtlCol="0">
            <a:spAutoFit/>
          </a:bodyPr>
          <a:lstStyle/>
          <a:p>
            <a:r>
              <a:rPr lang="en-US" sz="3200" u="sng" dirty="0" err="1"/>
              <a:t>Jn</a:t>
            </a:r>
            <a:r>
              <a:rPr lang="en-US" sz="3200" u="sng" dirty="0"/>
              <a:t> 1:3</a:t>
            </a:r>
            <a:r>
              <a:rPr lang="en-US" sz="3200" dirty="0"/>
              <a:t>  </a:t>
            </a:r>
            <a:r>
              <a:rPr lang="en-US" sz="3200" b="1" dirty="0"/>
              <a:t>Through him all things were made; without him nothing was made that has been made</a:t>
            </a:r>
            <a:r>
              <a:rPr lang="en-US" sz="3200" b="1" dirty="0" smtClean="0"/>
              <a:t>.</a:t>
            </a:r>
            <a:endParaRPr lang="en-AU" sz="3200" dirty="0"/>
          </a:p>
          <a:p>
            <a:r>
              <a:rPr lang="en-US" sz="3200" u="sng" dirty="0" err="1"/>
              <a:t>Heb</a:t>
            </a:r>
            <a:r>
              <a:rPr lang="en-US" sz="3200" u="sng" dirty="0"/>
              <a:t> 1:2</a:t>
            </a:r>
            <a:r>
              <a:rPr lang="en-US" sz="3200" dirty="0"/>
              <a:t>  </a:t>
            </a:r>
            <a:r>
              <a:rPr lang="en-US" sz="3200" b="1" dirty="0"/>
              <a:t>...he has spoken to us by his Son  ...through whom he made the universe.</a:t>
            </a:r>
            <a:endParaRPr lang="en-AU" sz="3200" dirty="0"/>
          </a:p>
          <a:p>
            <a:r>
              <a:rPr lang="en-US" sz="3200" u="sng" dirty="0"/>
              <a:t>Gen 1:1</a:t>
            </a:r>
            <a:r>
              <a:rPr lang="en-US" sz="3200" dirty="0"/>
              <a:t>  </a:t>
            </a:r>
            <a:r>
              <a:rPr lang="en-US" sz="3200" b="1" dirty="0"/>
              <a:t>...and the spirit of God was hovering over the waters</a:t>
            </a:r>
            <a:endParaRPr lang="en-AU" sz="3200" dirty="0"/>
          </a:p>
          <a:p>
            <a:r>
              <a:rPr lang="en-US" sz="3200" i="1" dirty="0"/>
              <a:t>All things were </a:t>
            </a:r>
            <a:r>
              <a:rPr lang="en-US" sz="3200" i="1" dirty="0" smtClean="0"/>
              <a:t>created </a:t>
            </a:r>
            <a:r>
              <a:rPr lang="en-US" sz="3200" i="1" dirty="0"/>
              <a:t>by God; Father, Son and Holy Spirit; three persons in eternal </a:t>
            </a:r>
            <a:r>
              <a:rPr lang="en-US" sz="3200" i="1" dirty="0" smtClean="0"/>
              <a:t>fellowship.</a:t>
            </a:r>
            <a:endParaRPr lang="en-AU" sz="3200" dirty="0"/>
          </a:p>
        </p:txBody>
      </p:sp>
    </p:spTree>
    <p:extLst>
      <p:ext uri="{BB962C8B-B14F-4D97-AF65-F5344CB8AC3E}">
        <p14:creationId xmlns:p14="http://schemas.microsoft.com/office/powerpoint/2010/main" val="1175325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smtClean="0">
                <a:solidFill>
                  <a:schemeClr val="accent2">
                    <a:lumMod val="75000"/>
                  </a:schemeClr>
                </a:solidFill>
              </a:rPr>
              <a:t>Humans made in God’s image</a:t>
            </a:r>
            <a:endParaRPr lang="en-AU" sz="4000" b="1" i="1" dirty="0">
              <a:solidFill>
                <a:schemeClr val="accent2">
                  <a:lumMod val="75000"/>
                </a:schemeClr>
              </a:solidFill>
            </a:endParaRPr>
          </a:p>
        </p:txBody>
      </p:sp>
      <p:sp>
        <p:nvSpPr>
          <p:cNvPr id="3" name="TextBox 2"/>
          <p:cNvSpPr txBox="1"/>
          <p:nvPr/>
        </p:nvSpPr>
        <p:spPr>
          <a:xfrm>
            <a:off x="467544" y="1700808"/>
            <a:ext cx="8352928" cy="4832092"/>
          </a:xfrm>
          <a:prstGeom prst="rect">
            <a:avLst/>
          </a:prstGeom>
          <a:noFill/>
        </p:spPr>
        <p:txBody>
          <a:bodyPr wrap="square" rtlCol="0">
            <a:spAutoFit/>
          </a:bodyPr>
          <a:lstStyle/>
          <a:p>
            <a:r>
              <a:rPr lang="en-US" sz="2800" u="sng" dirty="0"/>
              <a:t>Gen 1:26</a:t>
            </a:r>
            <a:r>
              <a:rPr lang="en-US" sz="2800" dirty="0"/>
              <a:t>  </a:t>
            </a:r>
            <a:r>
              <a:rPr lang="en-US" sz="2800" b="1" dirty="0"/>
              <a:t>Then God said, "Let us make man in our image ...and let them rule over  the fish  ...the birds  ...the livestock  ...all the earth and over all the creatures that move along the ground."</a:t>
            </a:r>
            <a:endParaRPr lang="en-AU" sz="2800" dirty="0"/>
          </a:p>
          <a:p>
            <a:r>
              <a:rPr lang="en-US" sz="2800" i="1" dirty="0"/>
              <a:t>We are created in God's image; to have His holy, upright character, whether we be male or female</a:t>
            </a:r>
            <a:r>
              <a:rPr lang="en-US" sz="2800" i="1" dirty="0" smtClean="0"/>
              <a:t>.</a:t>
            </a:r>
          </a:p>
          <a:p>
            <a:endParaRPr lang="en-AU" sz="2800" dirty="0"/>
          </a:p>
          <a:p>
            <a:r>
              <a:rPr lang="en-US" sz="2800" i="1" dirty="0"/>
              <a:t>The word to 'have dominion or rule over', according to </a:t>
            </a:r>
            <a:r>
              <a:rPr lang="en-US" sz="2800" i="1" dirty="0" err="1"/>
              <a:t>Dr</a:t>
            </a:r>
            <a:r>
              <a:rPr lang="en-US" sz="2800" i="1" dirty="0"/>
              <a:t> Matthew </a:t>
            </a:r>
            <a:r>
              <a:rPr lang="en-US" sz="2800" i="1" dirty="0" err="1"/>
              <a:t>Sleeth</a:t>
            </a:r>
            <a:r>
              <a:rPr lang="en-US" sz="2800" i="1" dirty="0"/>
              <a:t> in his book, 'Serve God, Save the Planet,' is derived from a Hebrew term RADA meaning 'a point higher up on the root of a plant.  </a:t>
            </a:r>
            <a:endParaRPr lang="en-AU" sz="2800" dirty="0"/>
          </a:p>
        </p:txBody>
      </p:sp>
    </p:spTree>
    <p:extLst>
      <p:ext uri="{BB962C8B-B14F-4D97-AF65-F5344CB8AC3E}">
        <p14:creationId xmlns:p14="http://schemas.microsoft.com/office/powerpoint/2010/main" val="1712636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i="1" dirty="0" smtClean="0">
                <a:solidFill>
                  <a:schemeClr val="accent3">
                    <a:lumMod val="50000"/>
                  </a:schemeClr>
                </a:solidFill>
              </a:rPr>
              <a:t>Can you identify ‘</a:t>
            </a:r>
            <a:r>
              <a:rPr lang="en-AU" sz="4000" b="1" i="1" dirty="0" err="1" smtClean="0">
                <a:solidFill>
                  <a:schemeClr val="accent3">
                    <a:lumMod val="50000"/>
                  </a:schemeClr>
                </a:solidFill>
              </a:rPr>
              <a:t>rada</a:t>
            </a:r>
            <a:r>
              <a:rPr lang="en-AU" sz="4000" b="1" i="1" dirty="0" smtClean="0">
                <a:solidFill>
                  <a:schemeClr val="accent3">
                    <a:lumMod val="50000"/>
                  </a:schemeClr>
                </a:solidFill>
              </a:rPr>
              <a:t>’ on this plant?</a:t>
            </a:r>
            <a:endParaRPr lang="en-AU" sz="4000" b="1" i="1" dirty="0">
              <a:solidFill>
                <a:schemeClr val="accent3">
                  <a:lumMod val="50000"/>
                </a:schemeClr>
              </a:solidFill>
            </a:endParaRPr>
          </a:p>
        </p:txBody>
      </p:sp>
      <p:sp>
        <p:nvSpPr>
          <p:cNvPr id="3" name="TextBox 2"/>
          <p:cNvSpPr txBox="1"/>
          <p:nvPr/>
        </p:nvSpPr>
        <p:spPr>
          <a:xfrm>
            <a:off x="827584" y="2060848"/>
            <a:ext cx="7992888" cy="369332"/>
          </a:xfrm>
          <a:prstGeom prst="rect">
            <a:avLst/>
          </a:prstGeom>
          <a:noFill/>
        </p:spPr>
        <p:txBody>
          <a:bodyPr wrap="square" rtlCol="0">
            <a:spAutoFit/>
          </a:bodyPr>
          <a:lstStyle/>
          <a:p>
            <a:endParaRPr lang="en-AU" dirty="0"/>
          </a:p>
        </p:txBody>
      </p:sp>
      <p:pic>
        <p:nvPicPr>
          <p:cNvPr id="1026" name="Picture 2" descr="C:\Documents and Settings\Owner\My Documents\PHOTO CC PPT No 1 Ra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628800"/>
            <a:ext cx="4248472" cy="490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47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9195" y="332656"/>
            <a:ext cx="8496944" cy="5262979"/>
          </a:xfrm>
          <a:prstGeom prst="rect">
            <a:avLst/>
          </a:prstGeom>
          <a:noFill/>
          <a:ln w="57150">
            <a:solidFill>
              <a:schemeClr val="tx2">
                <a:lumMod val="60000"/>
                <a:lumOff val="40000"/>
              </a:schemeClr>
            </a:solidFill>
          </a:ln>
        </p:spPr>
        <p:txBody>
          <a:bodyPr wrap="square" rtlCol="0">
            <a:spAutoFit/>
          </a:bodyPr>
          <a:lstStyle/>
          <a:p>
            <a:r>
              <a:rPr lang="en-US" sz="2400" i="1" dirty="0" smtClean="0"/>
              <a:t>  </a:t>
            </a:r>
            <a:r>
              <a:rPr lang="en-US" sz="2400" i="1" dirty="0"/>
              <a:t>‘</a:t>
            </a:r>
            <a:r>
              <a:rPr lang="en-US" sz="2400" i="1" dirty="0" err="1"/>
              <a:t>Rada</a:t>
            </a:r>
            <a:r>
              <a:rPr lang="en-US" sz="2400" i="1" dirty="0"/>
              <a:t>’ is where the </a:t>
            </a:r>
            <a:r>
              <a:rPr lang="en-US" sz="2400" i="1" dirty="0" err="1"/>
              <a:t>centre</a:t>
            </a:r>
            <a:r>
              <a:rPr lang="en-US" sz="2400" i="1" dirty="0"/>
              <a:t> of strength of the plant is located; the point from which the roots radiate below ground and the shoots radiate above ground.  Just </a:t>
            </a:r>
            <a:r>
              <a:rPr lang="en-US" sz="2400" i="1" dirty="0" smtClean="0"/>
              <a:t>as </a:t>
            </a:r>
            <a:r>
              <a:rPr lang="en-US" sz="2400" i="1" dirty="0"/>
              <a:t>a good leader is to be the </a:t>
            </a:r>
            <a:r>
              <a:rPr lang="en-US" sz="2400" i="1" dirty="0" err="1"/>
              <a:t>centre</a:t>
            </a:r>
            <a:r>
              <a:rPr lang="en-US" sz="2400" i="1" dirty="0"/>
              <a:t> of strength for the group he </a:t>
            </a:r>
            <a:r>
              <a:rPr lang="en-US" sz="2400" i="1" dirty="0" smtClean="0"/>
              <a:t>rules, so </a:t>
            </a:r>
            <a:r>
              <a:rPr lang="en-US" sz="2400" i="1" dirty="0"/>
              <a:t>also, humans are to be the </a:t>
            </a:r>
            <a:r>
              <a:rPr lang="en-US" sz="2400" i="1" dirty="0" err="1"/>
              <a:t>centre</a:t>
            </a:r>
            <a:r>
              <a:rPr lang="en-US" sz="2400" i="1" dirty="0"/>
              <a:t> of strength for all other living species, to rule with delegated authority from God for </a:t>
            </a:r>
            <a:r>
              <a:rPr lang="en-US" sz="2400" i="1" dirty="0" smtClean="0"/>
              <a:t>the good of the other species and </a:t>
            </a:r>
            <a:r>
              <a:rPr lang="en-US" sz="2400" i="1" dirty="0"/>
              <a:t>accountable to God for their </a:t>
            </a:r>
            <a:r>
              <a:rPr lang="en-US" sz="2400" i="1" dirty="0" smtClean="0"/>
              <a:t>rule.</a:t>
            </a:r>
          </a:p>
          <a:p>
            <a:endParaRPr lang="en-AU" sz="2400" b="1" dirty="0"/>
          </a:p>
          <a:p>
            <a:r>
              <a:rPr lang="en-US" sz="2400" u="sng" dirty="0" err="1"/>
              <a:t>Jn</a:t>
            </a:r>
            <a:r>
              <a:rPr lang="en-US" sz="2400" u="sng" dirty="0"/>
              <a:t> 13: 5</a:t>
            </a:r>
            <a:r>
              <a:rPr lang="en-US" sz="2400" dirty="0"/>
              <a:t>  </a:t>
            </a:r>
            <a:r>
              <a:rPr lang="en-US" sz="2400" b="1" dirty="0"/>
              <a:t>After that, he  ... began to wash his disciples' feet, drying them with the towel that was wrapped around him</a:t>
            </a:r>
            <a:r>
              <a:rPr lang="en-US" sz="2400" b="1" dirty="0" smtClean="0"/>
              <a:t>.</a:t>
            </a:r>
          </a:p>
          <a:p>
            <a:endParaRPr lang="en-AU" sz="2400" dirty="0"/>
          </a:p>
          <a:p>
            <a:r>
              <a:rPr lang="en-US" sz="2400" i="1" dirty="0"/>
              <a:t>Jesus shows us what Christian leadership is </a:t>
            </a:r>
            <a:r>
              <a:rPr lang="en-US" sz="2400" i="1" dirty="0" smtClean="0"/>
              <a:t>all about</a:t>
            </a:r>
            <a:r>
              <a:rPr lang="en-US" sz="2400" i="1" dirty="0"/>
              <a:t>; he is Lord, but he is a servant Lord.  We have been set in charge of all living things for their good, to serve the Creation with humility.</a:t>
            </a:r>
            <a:endParaRPr lang="en-AU" sz="2400" dirty="0"/>
          </a:p>
        </p:txBody>
      </p:sp>
    </p:spTree>
    <p:extLst>
      <p:ext uri="{BB962C8B-B14F-4D97-AF65-F5344CB8AC3E}">
        <p14:creationId xmlns:p14="http://schemas.microsoft.com/office/powerpoint/2010/main" val="1761953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56"/>
            <a:ext cx="7632848" cy="648072"/>
          </a:xfrm>
        </p:spPr>
        <p:txBody>
          <a:bodyPr>
            <a:normAutofit/>
          </a:bodyPr>
          <a:lstStyle/>
          <a:p>
            <a:r>
              <a:rPr lang="en-US" sz="3600" b="1" i="1" dirty="0" smtClean="0">
                <a:solidFill>
                  <a:schemeClr val="accent2">
                    <a:lumMod val="75000"/>
                  </a:schemeClr>
                </a:solidFill>
              </a:rPr>
              <a:t>Be fruitful and multiply</a:t>
            </a:r>
            <a:endParaRPr lang="en-AU" sz="3600" b="1" i="1" dirty="0">
              <a:solidFill>
                <a:schemeClr val="accent2">
                  <a:lumMod val="75000"/>
                </a:schemeClr>
              </a:solidFill>
            </a:endParaRPr>
          </a:p>
        </p:txBody>
      </p:sp>
      <p:sp>
        <p:nvSpPr>
          <p:cNvPr id="3" name="TextBox 2"/>
          <p:cNvSpPr txBox="1"/>
          <p:nvPr/>
        </p:nvSpPr>
        <p:spPr>
          <a:xfrm>
            <a:off x="395536" y="548680"/>
            <a:ext cx="8568952" cy="6124754"/>
          </a:xfrm>
          <a:prstGeom prst="rect">
            <a:avLst/>
          </a:prstGeom>
          <a:noFill/>
        </p:spPr>
        <p:txBody>
          <a:bodyPr wrap="square" rtlCol="0">
            <a:spAutoFit/>
          </a:bodyPr>
          <a:lstStyle/>
          <a:p>
            <a:r>
              <a:rPr lang="en-US" sz="2800" u="sng" dirty="0"/>
              <a:t>Gen 1:28</a:t>
            </a:r>
            <a:r>
              <a:rPr lang="en-US" sz="2800" dirty="0"/>
              <a:t>  </a:t>
            </a:r>
            <a:r>
              <a:rPr lang="en-US" sz="2800" b="1" dirty="0"/>
              <a:t>God blessed them and said... "Be fruitful and increase in number; fill the earth and subdue it.  Rule over the fish  ...birds  ...every living creature..."</a:t>
            </a:r>
            <a:endParaRPr lang="en-AU" sz="2800" dirty="0"/>
          </a:p>
          <a:p>
            <a:r>
              <a:rPr lang="en-US" sz="2800" i="1" dirty="0"/>
              <a:t>A blessing is a good wish for personal well-being and happiness.  It is different from a </a:t>
            </a:r>
            <a:r>
              <a:rPr lang="en-US" sz="2800" i="1" dirty="0" smtClean="0"/>
              <a:t>command.</a:t>
            </a:r>
          </a:p>
          <a:p>
            <a:r>
              <a:rPr lang="en-US" sz="2800" u="sng" dirty="0"/>
              <a:t>Gen 6:10</a:t>
            </a:r>
            <a:r>
              <a:rPr lang="en-US" sz="2800" dirty="0"/>
              <a:t>  </a:t>
            </a:r>
            <a:r>
              <a:rPr lang="en-US" sz="2800" b="1" dirty="0"/>
              <a:t>And of every living thing - two of every kind shalt thou bring into the Ark.</a:t>
            </a:r>
            <a:r>
              <a:rPr lang="en-US" sz="2800" dirty="0"/>
              <a:t> </a:t>
            </a:r>
            <a:endParaRPr lang="en-US" sz="2800" dirty="0" smtClean="0"/>
          </a:p>
          <a:p>
            <a:r>
              <a:rPr lang="en-US" sz="2800" u="sng" dirty="0"/>
              <a:t>Gen 9:1</a:t>
            </a:r>
            <a:r>
              <a:rPr lang="en-US" sz="2800" dirty="0"/>
              <a:t>  </a:t>
            </a:r>
            <a:r>
              <a:rPr lang="en-US" sz="2800" b="1" dirty="0"/>
              <a:t>...God blessed Noah and his sons saying... "Be fruitful and increase in number..."</a:t>
            </a:r>
            <a:endParaRPr lang="en-AU" sz="2800" dirty="0"/>
          </a:p>
          <a:p>
            <a:r>
              <a:rPr lang="en-US" sz="2800" u="sng" dirty="0"/>
              <a:t>Gen 1: 29, 30</a:t>
            </a:r>
            <a:r>
              <a:rPr lang="en-US" sz="2800" dirty="0"/>
              <a:t>  </a:t>
            </a:r>
            <a:r>
              <a:rPr lang="en-US" sz="2800" b="1" dirty="0"/>
              <a:t>"I give you every seed-bearing plant  ...for food.  And to all the beasts of the earth and all the birds of the air  ...everything that has the breath of life  ...I give every green plant for food."</a:t>
            </a:r>
            <a:endParaRPr lang="en-AU" sz="2800" dirty="0"/>
          </a:p>
          <a:p>
            <a:endParaRPr lang="en-AU" sz="2800" b="1" dirty="0"/>
          </a:p>
        </p:txBody>
      </p:sp>
    </p:spTree>
    <p:extLst>
      <p:ext uri="{BB962C8B-B14F-4D97-AF65-F5344CB8AC3E}">
        <p14:creationId xmlns:p14="http://schemas.microsoft.com/office/powerpoint/2010/main" val="244589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flipH="1">
            <a:off x="683569" y="274637"/>
            <a:ext cx="7957512" cy="418059"/>
          </a:xfrm>
        </p:spPr>
        <p:txBody>
          <a:bodyPr>
            <a:normAutofit/>
          </a:bodyPr>
          <a:lstStyle/>
          <a:p>
            <a:r>
              <a:rPr lang="en-US" sz="800" dirty="0" err="1" smtClean="0">
                <a:solidFill>
                  <a:schemeClr val="bg1"/>
                </a:solidFill>
              </a:rPr>
              <a:t>tutle</a:t>
            </a:r>
            <a:endParaRPr lang="en-AU" sz="800" dirty="0">
              <a:solidFill>
                <a:schemeClr val="bg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836712"/>
            <a:ext cx="8208912" cy="5472608"/>
          </a:xfrm>
        </p:spPr>
      </p:pic>
    </p:spTree>
    <p:extLst>
      <p:ext uri="{BB962C8B-B14F-4D97-AF65-F5344CB8AC3E}">
        <p14:creationId xmlns:p14="http://schemas.microsoft.com/office/powerpoint/2010/main" val="2691851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2238</Words>
  <Application>Microsoft Office PowerPoint</Application>
  <PresentationFormat>On-screen Show (4:3)</PresentationFormat>
  <Paragraphs>128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CARING for the CREATION</vt:lpstr>
      <vt:lpstr>The Creation</vt:lpstr>
      <vt:lpstr>PowerPoint Presentation</vt:lpstr>
      <vt:lpstr>Father, Son and Holy Spirit are linked at the Creation</vt:lpstr>
      <vt:lpstr>Humans made in God’s image</vt:lpstr>
      <vt:lpstr>Can you identify ‘rada’ on this plant?</vt:lpstr>
      <vt:lpstr>PowerPoint Presentation</vt:lpstr>
      <vt:lpstr>Be fruitful and multiply</vt:lpstr>
      <vt:lpstr>tutle</vt:lpstr>
      <vt:lpstr>What is the CONTEXT ? The context of ‘Go forth and multiply’ is one of NEAR ZERO POPULATIONS</vt:lpstr>
      <vt:lpstr>PowerPoint Presentation</vt:lpstr>
      <vt:lpstr>THE FALL – Broken relationships</vt:lpstr>
      <vt:lpstr>Nature … Before and After the Fall</vt:lpstr>
      <vt:lpstr>PowerPoint Presentation</vt:lpstr>
      <vt:lpstr>All Creation has its own intrinsic value, independent of people</vt:lpstr>
      <vt:lpstr>Heb 4:13  No creature is hidden from God’s sight. </vt:lpstr>
      <vt:lpstr>Covenant and Law</vt:lpstr>
      <vt:lpstr>PowerPoint Presentation</vt:lpstr>
      <vt:lpstr>Care for nature by God and humans</vt:lpstr>
      <vt:lpstr>PowerPoint Presentation</vt:lpstr>
      <vt:lpstr>PowerPoint Presentation</vt:lpstr>
      <vt:lpstr>God’s plan to change hearts</vt:lpstr>
      <vt:lpstr>PowerPoint Presentation</vt:lpstr>
      <vt:lpstr>PowerPoint Presentation</vt:lpstr>
      <vt:lpstr>PowerPoint Presentation</vt:lpstr>
      <vt:lpstr>PowerPoint Presentation</vt:lpstr>
      <vt:lpstr>PowerPoint Presentation</vt:lpstr>
      <vt:lpstr>THE CROSS - Healed relationships</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the CREATION</dc:title>
  <dc:creator> </dc:creator>
  <cp:lastModifiedBy>Nola</cp:lastModifiedBy>
  <cp:revision>59</cp:revision>
  <dcterms:created xsi:type="dcterms:W3CDTF">2013-06-19T01:57:51Z</dcterms:created>
  <dcterms:modified xsi:type="dcterms:W3CDTF">2013-11-30T07:12:38Z</dcterms:modified>
</cp:coreProperties>
</file>